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313" r:id="rId5"/>
    <p:sldId id="260" r:id="rId6"/>
    <p:sldId id="314" r:id="rId7"/>
    <p:sldId id="315" r:id="rId8"/>
    <p:sldId id="316" r:id="rId9"/>
    <p:sldId id="317" r:id="rId10"/>
    <p:sldId id="321" r:id="rId11"/>
    <p:sldId id="320" r:id="rId12"/>
    <p:sldId id="322" r:id="rId13"/>
    <p:sldId id="261" r:id="rId14"/>
    <p:sldId id="262" r:id="rId15"/>
    <p:sldId id="264" r:id="rId16"/>
    <p:sldId id="263" r:id="rId17"/>
    <p:sldId id="312" r:id="rId18"/>
    <p:sldId id="302" r:id="rId19"/>
    <p:sldId id="266" r:id="rId20"/>
    <p:sldId id="269" r:id="rId21"/>
    <p:sldId id="267" r:id="rId22"/>
    <p:sldId id="265" r:id="rId23"/>
    <p:sldId id="270" r:id="rId24"/>
    <p:sldId id="271" r:id="rId25"/>
    <p:sldId id="272" r:id="rId26"/>
    <p:sldId id="273" r:id="rId27"/>
    <p:sldId id="274" r:id="rId28"/>
    <p:sldId id="276" r:id="rId29"/>
    <p:sldId id="303" r:id="rId30"/>
    <p:sldId id="304" r:id="rId31"/>
    <p:sldId id="280" r:id="rId32"/>
    <p:sldId id="282" r:id="rId33"/>
    <p:sldId id="283" r:id="rId34"/>
    <p:sldId id="284" r:id="rId35"/>
    <p:sldId id="258" r:id="rId36"/>
    <p:sldId id="285" r:id="rId37"/>
    <p:sldId id="286" r:id="rId38"/>
    <p:sldId id="287" r:id="rId39"/>
    <p:sldId id="305" r:id="rId40"/>
    <p:sldId id="295" r:id="rId41"/>
    <p:sldId id="289" r:id="rId42"/>
    <p:sldId id="290" r:id="rId43"/>
    <p:sldId id="291" r:id="rId44"/>
    <p:sldId id="292" r:id="rId45"/>
    <p:sldId id="294" r:id="rId46"/>
    <p:sldId id="288" r:id="rId47"/>
    <p:sldId id="309" r:id="rId48"/>
    <p:sldId id="306" r:id="rId49"/>
    <p:sldId id="311" r:id="rId50"/>
    <p:sldId id="310" r:id="rId51"/>
    <p:sldId id="293" r:id="rId52"/>
    <p:sldId id="299" r:id="rId53"/>
    <p:sldId id="298" r:id="rId54"/>
    <p:sldId id="300" r:id="rId55"/>
    <p:sldId id="301" r:id="rId56"/>
    <p:sldId id="307" r:id="rId57"/>
    <p:sldId id="308" r:id="rId58"/>
    <p:sldId id="297" r:id="rId59"/>
    <p:sldId id="323" r:id="rId60"/>
    <p:sldId id="296" r:id="rId61"/>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05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NL"/>
          </a:p>
        </p:txBody>
      </p:sp>
      <p:sp>
        <p:nvSpPr>
          <p:cNvPr id="4" name="Tijdelijke aanduiding voor datum 3"/>
          <p:cNvSpPr>
            <a:spLocks noGrp="1"/>
          </p:cNvSpPr>
          <p:nvPr>
            <p:ph type="dt" sz="half" idx="10"/>
          </p:nvPr>
        </p:nvSpPr>
        <p:spPr/>
        <p:txBody>
          <a:bodyPr/>
          <a:lstStyle/>
          <a:p>
            <a:fld id="{A298673D-A67D-4F2E-9984-B6199C677B14}" type="datetimeFigureOut">
              <a:rPr lang="nl-NL" smtClean="0"/>
              <a:pPr/>
              <a:t>1-2-2017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82A38F3-4578-4858-8D94-A5CFCD3D19E1}"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A298673D-A67D-4F2E-9984-B6199C677B14}" type="datetimeFigureOut">
              <a:rPr lang="nl-NL" smtClean="0"/>
              <a:pPr/>
              <a:t>1-2-2017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82A38F3-4578-4858-8D94-A5CFCD3D19E1}"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A298673D-A67D-4F2E-9984-B6199C677B14}" type="datetimeFigureOut">
              <a:rPr lang="nl-NL" smtClean="0"/>
              <a:pPr/>
              <a:t>1-2-2017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82A38F3-4578-4858-8D94-A5CFCD3D19E1}" type="slidenum">
              <a:rPr lang="nl-NL" smtClean="0"/>
              <a:pPr/>
              <a:t>‹nr.›</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el en vier objecten">
    <p:spTree>
      <p:nvGrpSpPr>
        <p:cNvPr id="1" name=""/>
        <p:cNvGrpSpPr/>
        <p:nvPr/>
      </p:nvGrpSpPr>
      <p:grpSpPr>
        <a:xfrm>
          <a:off x="0" y="0"/>
          <a:ext cx="0" cy="0"/>
          <a:chOff x="0" y="0"/>
          <a:chExt cx="0" cy="0"/>
        </a:xfrm>
      </p:grpSpPr>
      <p:sp>
        <p:nvSpPr>
          <p:cNvPr id="2" name="Titel 1"/>
          <p:cNvSpPr>
            <a:spLocks noGrp="1"/>
          </p:cNvSpPr>
          <p:nvPr>
            <p:ph type="title" sz="quarter"/>
          </p:nvPr>
        </p:nvSpPr>
        <p:spPr>
          <a:xfrm>
            <a:off x="457200" y="274638"/>
            <a:ext cx="8229600" cy="1143000"/>
          </a:xfrm>
        </p:spPr>
        <p:txBody>
          <a:bodyPr/>
          <a:lstStyle/>
          <a:p>
            <a:r>
              <a:rPr lang="nl-NL" smtClean="0"/>
              <a:t>Klik om de stijl te bewerken</a:t>
            </a:r>
            <a:endParaRPr lang="nl-NL"/>
          </a:p>
        </p:txBody>
      </p:sp>
      <p:sp>
        <p:nvSpPr>
          <p:cNvPr id="3" name="Tijdelijke aanduiding voor inhoud 2"/>
          <p:cNvSpPr>
            <a:spLocks noGrp="1"/>
          </p:cNvSpPr>
          <p:nvPr>
            <p:ph sz="quarter" idx="1"/>
          </p:nvPr>
        </p:nvSpPr>
        <p:spPr>
          <a:xfrm>
            <a:off x="457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quarter" idx="2"/>
          </p:nvPr>
        </p:nvSpPr>
        <p:spPr>
          <a:xfrm>
            <a:off x="4648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inhoud 4"/>
          <p:cNvSpPr>
            <a:spLocks noGrp="1"/>
          </p:cNvSpPr>
          <p:nvPr>
            <p:ph sz="quarter" idx="3"/>
          </p:nvPr>
        </p:nvSpPr>
        <p:spPr>
          <a:xfrm>
            <a:off x="457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inhoud 5"/>
          <p:cNvSpPr>
            <a:spLocks noGrp="1"/>
          </p:cNvSpPr>
          <p:nvPr>
            <p:ph sz="quarter" idx="4"/>
          </p:nvPr>
        </p:nvSpPr>
        <p:spPr>
          <a:xfrm>
            <a:off x="4648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F8628E59-1D6C-4063-9E52-B766DE911F90}" type="slidenum">
              <a:rPr lang="nl-NL"/>
              <a:pPr>
                <a:defRPr/>
              </a:pPr>
              <a:t>‹nr.›</a:t>
            </a:fld>
            <a:endParaRPr lang="nl-N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el, inhoud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quarter" idx="2"/>
          </p:nvPr>
        </p:nvSpPr>
        <p:spPr>
          <a:xfrm>
            <a:off x="4648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inhoud 4"/>
          <p:cNvSpPr>
            <a:spLocks noGrp="1"/>
          </p:cNvSpPr>
          <p:nvPr>
            <p:ph sz="quarter" idx="3"/>
          </p:nvPr>
        </p:nvSpPr>
        <p:spPr>
          <a:xfrm>
            <a:off x="4648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Rectangle 4"/>
          <p:cNvSpPr>
            <a:spLocks noGrp="1" noChangeArrowheads="1"/>
          </p:cNvSpPr>
          <p:nvPr>
            <p:ph type="dt" sz="half" idx="10"/>
          </p:nvPr>
        </p:nvSpPr>
        <p:spPr>
          <a:ln/>
        </p:spPr>
        <p:txBody>
          <a:bodyPr/>
          <a:lstStyle>
            <a:lvl1pPr>
              <a:defRPr/>
            </a:lvl1pPr>
          </a:lstStyle>
          <a:p>
            <a:pPr>
              <a:defRPr/>
            </a:pPr>
            <a:endParaRPr lang="nl-NL"/>
          </a:p>
        </p:txBody>
      </p:sp>
      <p:sp>
        <p:nvSpPr>
          <p:cNvPr id="7" name="Rectangle 5"/>
          <p:cNvSpPr>
            <a:spLocks noGrp="1" noChangeArrowheads="1"/>
          </p:cNvSpPr>
          <p:nvPr>
            <p:ph type="ftr" sz="quarter" idx="11"/>
          </p:nvPr>
        </p:nvSpPr>
        <p:spPr>
          <a:ln/>
        </p:spPr>
        <p:txBody>
          <a:bodyPr/>
          <a:lstStyle>
            <a:lvl1pPr>
              <a:defRPr/>
            </a:lvl1pPr>
          </a:lstStyle>
          <a:p>
            <a:pPr>
              <a:defRPr/>
            </a:pPr>
            <a:endParaRPr lang="nl-NL"/>
          </a:p>
        </p:txBody>
      </p:sp>
      <p:sp>
        <p:nvSpPr>
          <p:cNvPr id="8" name="Rectangle 6"/>
          <p:cNvSpPr>
            <a:spLocks noGrp="1" noChangeArrowheads="1"/>
          </p:cNvSpPr>
          <p:nvPr>
            <p:ph type="sldNum" sz="quarter" idx="12"/>
          </p:nvPr>
        </p:nvSpPr>
        <p:spPr>
          <a:ln/>
        </p:spPr>
        <p:txBody>
          <a:bodyPr/>
          <a:lstStyle>
            <a:lvl1pPr>
              <a:defRPr/>
            </a:lvl1pPr>
          </a:lstStyle>
          <a:p>
            <a:pPr>
              <a:defRPr/>
            </a:pPr>
            <a:fld id="{D76CF8B7-9AFE-4DF1-A5F0-94EC4C2EDEEA}" type="slidenum">
              <a:rPr lang="nl-NL"/>
              <a:pPr>
                <a:defRPr/>
              </a:pPr>
              <a:t>‹nr.›</a:t>
            </a:fld>
            <a:endParaRPr lang="nl-N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685800" y="1981200"/>
            <a:ext cx="3810000" cy="41148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981200"/>
            <a:ext cx="3810000" cy="41148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B945ED6D-0B0F-4F92-921E-E093DAED2FB6}" type="slidenum">
              <a:rPr lang="nl-NL"/>
              <a:pPr>
                <a:defRPr/>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A298673D-A67D-4F2E-9984-B6199C677B14}" type="datetimeFigureOut">
              <a:rPr lang="nl-NL" smtClean="0"/>
              <a:pPr/>
              <a:t>1-2-2017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82A38F3-4578-4858-8D94-A5CFCD3D19E1}"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A298673D-A67D-4F2E-9984-B6199C677B14}" type="datetimeFigureOut">
              <a:rPr lang="nl-NL" smtClean="0"/>
              <a:pPr/>
              <a:t>1-2-2017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82A38F3-4578-4858-8D94-A5CFCD3D19E1}"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A298673D-A67D-4F2E-9984-B6199C677B14}" type="datetimeFigureOut">
              <a:rPr lang="nl-NL" smtClean="0"/>
              <a:pPr/>
              <a:t>1-2-2017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82A38F3-4578-4858-8D94-A5CFCD3D19E1}"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A298673D-A67D-4F2E-9984-B6199C677B14}" type="datetimeFigureOut">
              <a:rPr lang="nl-NL" smtClean="0"/>
              <a:pPr/>
              <a:t>1-2-2017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82A38F3-4578-4858-8D94-A5CFCD3D19E1}"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A298673D-A67D-4F2E-9984-B6199C677B14}" type="datetimeFigureOut">
              <a:rPr lang="nl-NL" smtClean="0"/>
              <a:pPr/>
              <a:t>1-2-2017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82A38F3-4578-4858-8D94-A5CFCD3D19E1}"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298673D-A67D-4F2E-9984-B6199C677B14}" type="datetimeFigureOut">
              <a:rPr lang="nl-NL" smtClean="0"/>
              <a:pPr/>
              <a:t>1-2-2017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82A38F3-4578-4858-8D94-A5CFCD3D19E1}"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A298673D-A67D-4F2E-9984-B6199C677B14}" type="datetimeFigureOut">
              <a:rPr lang="nl-NL" smtClean="0"/>
              <a:pPr/>
              <a:t>1-2-2017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82A38F3-4578-4858-8D94-A5CFCD3D19E1}"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A298673D-A67D-4F2E-9984-B6199C677B14}" type="datetimeFigureOut">
              <a:rPr lang="nl-NL" smtClean="0"/>
              <a:pPr/>
              <a:t>1-2-2017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82A38F3-4578-4858-8D94-A5CFCD3D19E1}"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98673D-A67D-4F2E-9984-B6199C677B14}" type="datetimeFigureOut">
              <a:rPr lang="nl-NL" smtClean="0"/>
              <a:pPr/>
              <a:t>1-2-2017</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A38F3-4578-4858-8D94-A5CFCD3D19E1}"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georgehart.com/sculpture/pencils.html" TargetMode="External"/><Relationship Id="rId1" Type="http://schemas.openxmlformats.org/officeDocument/2006/relationships/slideLayout" Target="../slideLayouts/slideLayout1.xml"/><Relationship Id="rId4" Type="http://schemas.openxmlformats.org/officeDocument/2006/relationships/image" Target="http://www.georgehart.com/sculpture/72pencils.jp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 Id="rId5" Type="http://schemas.openxmlformats.org/officeDocument/2006/relationships/hyperlink" Target="https://www.youtube.com/watch?v=DelH1S32dOg" TargetMode="Externa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jpeg"/><Relationship Id="rId7" Type="http://schemas.openxmlformats.org/officeDocument/2006/relationships/image" Target="../media/image63.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 Id="rId9" Type="http://schemas.openxmlformats.org/officeDocument/2006/relationships/image" Target="../media/image65.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www.kleurrijkewiskunde.nl/origami/modellen/kerstboom.html" TargetMode="Externa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gif"/><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gif"/></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5686400" cy="1470025"/>
          </a:xfrm>
        </p:spPr>
        <p:txBody>
          <a:bodyPr>
            <a:normAutofit fontScale="90000"/>
          </a:bodyPr>
          <a:lstStyle/>
          <a:p>
            <a:pPr algn="l"/>
            <a:r>
              <a:rPr lang="nl-NL" b="1" dirty="0">
                <a:solidFill>
                  <a:srgbClr val="FF0000"/>
                </a:solidFill>
              </a:rPr>
              <a:t>Wiskunstige kerstkaarten</a:t>
            </a:r>
            <a:r>
              <a:rPr lang="nl-NL" dirty="0"/>
              <a:t/>
            </a:r>
            <a:br>
              <a:rPr lang="nl-NL" dirty="0"/>
            </a:br>
            <a:r>
              <a:rPr lang="nl-NL" sz="2700" i="1" dirty="0">
                <a:solidFill>
                  <a:srgbClr val="00B050"/>
                </a:solidFill>
              </a:rPr>
              <a:t>Hoe maak je een wiskunstige kerstkaart voor je mentorklas, collega’s, familie, …? </a:t>
            </a:r>
            <a:r>
              <a:rPr lang="nl-NL" dirty="0"/>
              <a:t/>
            </a:r>
            <a:br>
              <a:rPr lang="nl-NL" dirty="0"/>
            </a:br>
            <a:endParaRPr lang="nl-NL" dirty="0"/>
          </a:p>
        </p:txBody>
      </p:sp>
      <p:sp>
        <p:nvSpPr>
          <p:cNvPr id="3" name="Ondertitel 2"/>
          <p:cNvSpPr>
            <a:spLocks noGrp="1"/>
          </p:cNvSpPr>
          <p:nvPr>
            <p:ph type="subTitle" idx="1"/>
          </p:nvPr>
        </p:nvSpPr>
        <p:spPr>
          <a:xfrm>
            <a:off x="755576" y="4725144"/>
            <a:ext cx="3456384" cy="1440160"/>
          </a:xfrm>
        </p:spPr>
        <p:txBody>
          <a:bodyPr>
            <a:normAutofit fontScale="92500" lnSpcReduction="20000"/>
          </a:bodyPr>
          <a:lstStyle/>
          <a:p>
            <a:pPr algn="l"/>
            <a:r>
              <a:rPr lang="nl-NL" dirty="0" smtClean="0"/>
              <a:t>Presentatie NWD</a:t>
            </a:r>
          </a:p>
          <a:p>
            <a:pPr algn="l"/>
            <a:r>
              <a:rPr lang="nl-NL" dirty="0" smtClean="0"/>
              <a:t>3 februari 2017</a:t>
            </a:r>
          </a:p>
          <a:p>
            <a:pPr algn="l"/>
            <a:r>
              <a:rPr lang="nl-NL" dirty="0" smtClean="0"/>
              <a:t>Ton Konings, HAN</a:t>
            </a:r>
            <a:endParaRPr lang="nl-NL" dirty="0"/>
          </a:p>
        </p:txBody>
      </p:sp>
      <p:pic>
        <p:nvPicPr>
          <p:cNvPr id="4" name="Afbeelding 3"/>
          <p:cNvPicPr/>
          <p:nvPr/>
        </p:nvPicPr>
        <p:blipFill>
          <a:blip r:embed="rId2" cstate="print"/>
          <a:srcRect l="49055" t="14014" r="15282" b="6024"/>
          <a:stretch>
            <a:fillRect/>
          </a:stretch>
        </p:blipFill>
        <p:spPr bwMode="auto">
          <a:xfrm>
            <a:off x="6444208" y="188640"/>
            <a:ext cx="2592288" cy="3456384"/>
          </a:xfrm>
          <a:prstGeom prst="rect">
            <a:avLst/>
          </a:prstGeom>
          <a:noFill/>
          <a:ln w="9525">
            <a:noFill/>
            <a:miter lim="800000"/>
            <a:headEnd/>
            <a:tailEnd/>
          </a:ln>
          <a:effectLst>
            <a:outerShdw blurRad="50800" dist="50800" dir="5400000" algn="ctr" rotWithShape="0">
              <a:schemeClr val="tx1"/>
            </a:outerShdw>
          </a:effectLst>
        </p:spPr>
      </p:pic>
      <p:sp>
        <p:nvSpPr>
          <p:cNvPr id="5" name="Ondertitel 2"/>
          <p:cNvSpPr txBox="1">
            <a:spLocks/>
          </p:cNvSpPr>
          <p:nvPr/>
        </p:nvSpPr>
        <p:spPr>
          <a:xfrm>
            <a:off x="4572000" y="3861048"/>
            <a:ext cx="4392488" cy="1368152"/>
          </a:xfrm>
          <a:prstGeom prst="rect">
            <a:avLst/>
          </a:prstGeom>
          <a:ln>
            <a:solidFill>
              <a:srgbClr val="FF0000"/>
            </a:solidFill>
          </a:ln>
        </p:spPr>
        <p:txBody>
          <a:bodyPr vert="horz" lIns="91440" tIns="45720" rIns="91440" bIns="45720" rtlCol="0">
            <a:normAutofit fontScale="92500" lnSpcReduction="10000"/>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nl-NL" sz="2200" b="0" i="0" u="none" strike="noStrike" kern="1200" cap="none" spc="0" normalizeH="0" baseline="0" noProof="0" dirty="0" smtClean="0">
                <a:ln>
                  <a:noFill/>
                </a:ln>
                <a:solidFill>
                  <a:srgbClr val="0070C0"/>
                </a:solidFill>
                <a:effectLst/>
                <a:uLnTx/>
                <a:uFillTx/>
                <a:latin typeface="+mn-lt"/>
                <a:ea typeface="+mn-ea"/>
                <a:cs typeface="+mn-cs"/>
              </a:rPr>
              <a:t>Opdracht bij gele kaarten op de tafels/ uw stoel: </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nl-NL" sz="2200" dirty="0" smtClean="0">
                <a:solidFill>
                  <a:srgbClr val="0070C0"/>
                </a:solidFill>
              </a:rPr>
              <a:t>Vouw de kaart doormidden</a:t>
            </a:r>
            <a:endParaRPr kumimoji="0" lang="nl-NL" sz="2200" b="0" i="0" u="none" strike="noStrike" kern="1200" cap="none" spc="0" normalizeH="0" baseline="0" noProof="0" dirty="0" smtClean="0">
              <a:ln>
                <a:noFill/>
              </a:ln>
              <a:solidFill>
                <a:srgbClr val="0070C0"/>
              </a:solidFill>
              <a:effectLst/>
              <a:uLnTx/>
              <a:uFillTx/>
              <a:latin typeface="+mn-lt"/>
              <a:ea typeface="+mn-ea"/>
              <a:cs typeface="+mn-cs"/>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nl-NL" sz="2200" b="0" i="0" u="none" strike="noStrike" kern="1200" cap="none" spc="0" normalizeH="0" baseline="0" noProof="0" dirty="0" smtClean="0">
                <a:ln>
                  <a:noFill/>
                </a:ln>
                <a:solidFill>
                  <a:srgbClr val="0070C0"/>
                </a:solidFill>
                <a:effectLst/>
                <a:uLnTx/>
                <a:uFillTx/>
                <a:latin typeface="+mn-lt"/>
                <a:ea typeface="+mn-ea"/>
                <a:cs typeface="+mn-cs"/>
              </a:rPr>
              <a:t>Bestudeer de kaart. </a:t>
            </a:r>
            <a:r>
              <a:rPr kumimoji="0" lang="nl-NL" sz="2200" b="0" i="0" u="none" strike="noStrike" kern="1200" cap="none" spc="0" normalizeH="0" noProof="0" dirty="0" smtClean="0">
                <a:ln>
                  <a:noFill/>
                </a:ln>
                <a:solidFill>
                  <a:srgbClr val="0070C0"/>
                </a:solidFill>
                <a:effectLst/>
                <a:uLnTx/>
                <a:uFillTx/>
                <a:latin typeface="+mn-lt"/>
                <a:ea typeface="+mn-ea"/>
                <a:cs typeface="+mn-cs"/>
              </a:rPr>
              <a:t>Volg de instructies.</a:t>
            </a:r>
            <a:endParaRPr kumimoji="0" lang="nl-NL" sz="2200" b="0" i="0" u="none" strike="noStrike" kern="1200" cap="none" spc="0" normalizeH="0" baseline="0" noProof="0" dirty="0" smtClean="0">
              <a:ln>
                <a:noFill/>
              </a:ln>
              <a:solidFill>
                <a:srgbClr val="0070C0"/>
              </a:solidFill>
              <a:effectLst/>
              <a:uLnTx/>
              <a:uFillTx/>
              <a:latin typeface="+mn-lt"/>
              <a:ea typeface="+mn-ea"/>
              <a:cs typeface="+mn-cs"/>
            </a:endParaRPr>
          </a:p>
        </p:txBody>
      </p:sp>
      <p:sp>
        <p:nvSpPr>
          <p:cNvPr id="6" name="Ondertitel 2"/>
          <p:cNvSpPr txBox="1">
            <a:spLocks/>
          </p:cNvSpPr>
          <p:nvPr/>
        </p:nvSpPr>
        <p:spPr>
          <a:xfrm>
            <a:off x="4572000" y="5301208"/>
            <a:ext cx="4392488" cy="1440160"/>
          </a:xfrm>
          <a:prstGeom prst="rect">
            <a:avLst/>
          </a:prstGeom>
          <a:ln>
            <a:solidFill>
              <a:srgbClr val="FF0000"/>
            </a:solidFill>
          </a:ln>
        </p:spPr>
        <p:txBody>
          <a:bodyPr vert="horz" lIns="91440" tIns="45720" rIns="91440" bIns="45720" rtlCol="0">
            <a:normAutofit fontScale="85000" lnSpcReduction="20000"/>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nl-NL" sz="2200" b="0" i="0" u="none" strike="noStrike" kern="1200" cap="none" spc="0" normalizeH="0" baseline="0" noProof="0" dirty="0" smtClean="0">
                <a:ln>
                  <a:noFill/>
                </a:ln>
                <a:solidFill>
                  <a:srgbClr val="0070C0"/>
                </a:solidFill>
                <a:effectLst/>
                <a:uLnTx/>
                <a:uFillTx/>
                <a:latin typeface="+mn-lt"/>
                <a:ea typeface="+mn-ea"/>
                <a:cs typeface="+mn-cs"/>
              </a:rPr>
              <a:t>Opdracht bij wenskaart voor 2017 op de tafels/ uw stoel: </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nl-NL" sz="2200" dirty="0" smtClean="0">
                <a:solidFill>
                  <a:srgbClr val="0070C0"/>
                </a:solidFill>
              </a:rPr>
              <a:t>Vouw de kaart doormidden</a:t>
            </a:r>
            <a:endParaRPr kumimoji="0" lang="nl-NL" sz="2200" b="0" i="0" u="none" strike="noStrike" kern="1200" cap="none" spc="0" normalizeH="0" baseline="0" noProof="0" dirty="0" smtClean="0">
              <a:ln>
                <a:noFill/>
              </a:ln>
              <a:solidFill>
                <a:srgbClr val="0070C0"/>
              </a:solidFill>
              <a:effectLst/>
              <a:uLnTx/>
              <a:uFillTx/>
              <a:latin typeface="+mn-lt"/>
              <a:ea typeface="+mn-ea"/>
              <a:cs typeface="+mn-cs"/>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nl-NL" sz="2200" b="0" i="0" u="none" strike="noStrike" kern="1200" cap="none" spc="0" normalizeH="0" baseline="0" noProof="0" dirty="0" smtClean="0">
                <a:ln>
                  <a:noFill/>
                </a:ln>
                <a:solidFill>
                  <a:srgbClr val="0070C0"/>
                </a:solidFill>
                <a:effectLst/>
                <a:uLnTx/>
                <a:uFillTx/>
                <a:latin typeface="+mn-lt"/>
                <a:ea typeface="+mn-ea"/>
                <a:cs typeface="+mn-cs"/>
              </a:rPr>
              <a:t>Beantwoord vragen 1 t/m 3 op de binnenzijde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2716" y="243330"/>
            <a:ext cx="8229600" cy="1143000"/>
          </a:xfrm>
        </p:spPr>
        <p:txBody>
          <a:bodyPr>
            <a:noAutofit/>
          </a:bodyPr>
          <a:lstStyle/>
          <a:p>
            <a:r>
              <a:rPr lang="nl-NL" sz="2800" dirty="0" smtClean="0"/>
              <a:t>Vraag 3. Bij elk van de twee foto’s op de achterkant van deze kerstkaart: Wat kan er op de beide kanten van het kaartje staan? </a:t>
            </a:r>
            <a:endParaRPr lang="nl-NL" sz="2800" dirty="0"/>
          </a:p>
        </p:txBody>
      </p:sp>
      <p:sp>
        <p:nvSpPr>
          <p:cNvPr id="3" name="Tijdelijke aanduiding voor inhoud 2"/>
          <p:cNvSpPr>
            <a:spLocks noGrp="1"/>
          </p:cNvSpPr>
          <p:nvPr>
            <p:ph idx="1"/>
          </p:nvPr>
        </p:nvSpPr>
        <p:spPr>
          <a:xfrm>
            <a:off x="1099042" y="1524824"/>
            <a:ext cx="3250704" cy="5257800"/>
          </a:xfrm>
        </p:spPr>
        <p:txBody>
          <a:bodyPr>
            <a:normAutofit lnSpcReduction="10000"/>
          </a:bodyPr>
          <a:lstStyle/>
          <a:p>
            <a:pPr>
              <a:buNone/>
            </a:pPr>
            <a:r>
              <a:rPr lang="nl-NL" dirty="0" smtClean="0"/>
              <a:t>a. 		en </a:t>
            </a:r>
          </a:p>
          <a:p>
            <a:pPr>
              <a:buNone/>
            </a:pPr>
            <a:endParaRPr lang="nl-NL" dirty="0" smtClean="0"/>
          </a:p>
          <a:p>
            <a:pPr>
              <a:buNone/>
            </a:pPr>
            <a:r>
              <a:rPr lang="nl-NL" dirty="0" smtClean="0"/>
              <a:t>b.			en</a:t>
            </a:r>
          </a:p>
          <a:p>
            <a:pPr>
              <a:buNone/>
            </a:pPr>
            <a:endParaRPr lang="nl-NL" dirty="0" smtClean="0"/>
          </a:p>
          <a:p>
            <a:pPr>
              <a:buNone/>
            </a:pPr>
            <a:r>
              <a:rPr lang="nl-NL" dirty="0" smtClean="0"/>
              <a:t>c.			en</a:t>
            </a:r>
          </a:p>
          <a:p>
            <a:pPr>
              <a:buNone/>
            </a:pPr>
            <a:endParaRPr lang="nl-NL" dirty="0" smtClean="0"/>
          </a:p>
          <a:p>
            <a:pPr marL="514350" indent="-514350">
              <a:buAutoNum type="alphaLcPeriod" startAt="4"/>
            </a:pPr>
            <a:r>
              <a:rPr lang="nl-NL" dirty="0" smtClean="0"/>
              <a:t>               en</a:t>
            </a:r>
          </a:p>
          <a:p>
            <a:pPr marL="514350" indent="-514350">
              <a:buAutoNum type="alphaLcPeriod" startAt="4"/>
            </a:pPr>
            <a:endParaRPr lang="nl-NL" dirty="0" smtClean="0"/>
          </a:p>
          <a:p>
            <a:pPr marL="514350" indent="-514350">
              <a:buAutoNum type="alphaLcPeriod" startAt="4"/>
            </a:pPr>
            <a:r>
              <a:rPr lang="nl-NL" dirty="0" smtClean="0"/>
              <a:t>               en</a:t>
            </a:r>
          </a:p>
          <a:p>
            <a:pPr marL="514350" indent="-514350">
              <a:buAutoNum type="alphaLcPeriod" startAt="4"/>
            </a:pPr>
            <a:endParaRPr lang="nl-NL" dirty="0" smtClean="0"/>
          </a:p>
          <a:p>
            <a:pPr marL="514350" indent="-514350">
              <a:buAutoNum type="alphaLcPeriod" startAt="4"/>
            </a:pPr>
            <a:endParaRPr lang="nl-NL" dirty="0" smtClean="0"/>
          </a:p>
        </p:txBody>
      </p:sp>
      <p:pic>
        <p:nvPicPr>
          <p:cNvPr id="6" name="Afbeelding 5"/>
          <p:cNvPicPr/>
          <p:nvPr/>
        </p:nvPicPr>
        <p:blipFill>
          <a:blip r:embed="rId2" cstate="print"/>
          <a:srcRect l="18017" t="21176" r="24793" b="24412"/>
          <a:stretch>
            <a:fillRect/>
          </a:stretch>
        </p:blipFill>
        <p:spPr bwMode="auto">
          <a:xfrm>
            <a:off x="1543412" y="1593908"/>
            <a:ext cx="1296144" cy="648072"/>
          </a:xfrm>
          <a:prstGeom prst="rect">
            <a:avLst/>
          </a:prstGeom>
          <a:noFill/>
          <a:ln w="9525">
            <a:noFill/>
            <a:miter lim="800000"/>
            <a:headEnd/>
            <a:tailEnd/>
          </a:ln>
        </p:spPr>
      </p:pic>
      <p:pic>
        <p:nvPicPr>
          <p:cNvPr id="7" name="Afbeelding 6"/>
          <p:cNvPicPr/>
          <p:nvPr/>
        </p:nvPicPr>
        <p:blipFill>
          <a:blip r:embed="rId3" cstate="print"/>
          <a:srcRect l="17190" t="21765" r="23967" b="19412"/>
          <a:stretch>
            <a:fillRect/>
          </a:stretch>
        </p:blipFill>
        <p:spPr bwMode="auto">
          <a:xfrm>
            <a:off x="3728492" y="1541450"/>
            <a:ext cx="1584176" cy="792088"/>
          </a:xfrm>
          <a:prstGeom prst="rect">
            <a:avLst/>
          </a:prstGeom>
          <a:noFill/>
          <a:ln w="9525">
            <a:noFill/>
            <a:miter lim="800000"/>
            <a:headEnd/>
            <a:tailEnd/>
          </a:ln>
        </p:spPr>
      </p:pic>
      <p:pic>
        <p:nvPicPr>
          <p:cNvPr id="8" name="Afbeelding 7"/>
          <p:cNvPicPr/>
          <p:nvPr/>
        </p:nvPicPr>
        <p:blipFill>
          <a:blip r:embed="rId3" cstate="print"/>
          <a:srcRect l="17190" t="21765" r="23967" b="19412"/>
          <a:stretch>
            <a:fillRect/>
          </a:stretch>
        </p:blipFill>
        <p:spPr bwMode="auto">
          <a:xfrm flipH="1">
            <a:off x="1547530" y="2651254"/>
            <a:ext cx="1440160" cy="648072"/>
          </a:xfrm>
          <a:prstGeom prst="rect">
            <a:avLst/>
          </a:prstGeom>
          <a:noFill/>
          <a:ln w="9525">
            <a:noFill/>
            <a:miter lim="800000"/>
            <a:headEnd/>
            <a:tailEnd/>
          </a:ln>
        </p:spPr>
      </p:pic>
      <p:pic>
        <p:nvPicPr>
          <p:cNvPr id="9" name="Afbeelding 8"/>
          <p:cNvPicPr/>
          <p:nvPr/>
        </p:nvPicPr>
        <p:blipFill>
          <a:blip r:embed="rId2" cstate="print"/>
          <a:srcRect l="18017" t="21176" r="24793" b="24412"/>
          <a:stretch>
            <a:fillRect/>
          </a:stretch>
        </p:blipFill>
        <p:spPr bwMode="auto">
          <a:xfrm>
            <a:off x="3829116" y="2614910"/>
            <a:ext cx="1440160" cy="720080"/>
          </a:xfrm>
          <a:prstGeom prst="rect">
            <a:avLst/>
          </a:prstGeom>
          <a:noFill/>
          <a:ln w="9525">
            <a:noFill/>
            <a:miter lim="800000"/>
            <a:headEnd/>
            <a:tailEnd/>
          </a:ln>
        </p:spPr>
      </p:pic>
      <p:pic>
        <p:nvPicPr>
          <p:cNvPr id="10" name="Afbeelding 9"/>
          <p:cNvPicPr/>
          <p:nvPr/>
        </p:nvPicPr>
        <p:blipFill>
          <a:blip r:embed="rId2" cstate="print"/>
          <a:srcRect l="18017" t="21176" r="24793" b="24412"/>
          <a:stretch>
            <a:fillRect/>
          </a:stretch>
        </p:blipFill>
        <p:spPr bwMode="auto">
          <a:xfrm flipH="1">
            <a:off x="1560027" y="3694775"/>
            <a:ext cx="1440160" cy="576064"/>
          </a:xfrm>
          <a:prstGeom prst="rect">
            <a:avLst/>
          </a:prstGeom>
          <a:noFill/>
          <a:ln w="9525">
            <a:noFill/>
            <a:miter lim="800000"/>
            <a:headEnd/>
            <a:tailEnd/>
          </a:ln>
        </p:spPr>
      </p:pic>
      <p:pic>
        <p:nvPicPr>
          <p:cNvPr id="11" name="Afbeelding 10"/>
          <p:cNvPicPr/>
          <p:nvPr/>
        </p:nvPicPr>
        <p:blipFill>
          <a:blip r:embed="rId3" cstate="print"/>
          <a:srcRect l="17190" t="21765" r="23967" b="19412"/>
          <a:stretch>
            <a:fillRect/>
          </a:stretch>
        </p:blipFill>
        <p:spPr bwMode="auto">
          <a:xfrm>
            <a:off x="1640012" y="4773574"/>
            <a:ext cx="1368152" cy="576064"/>
          </a:xfrm>
          <a:prstGeom prst="rect">
            <a:avLst/>
          </a:prstGeom>
          <a:noFill/>
          <a:ln w="9525">
            <a:noFill/>
            <a:miter lim="800000"/>
            <a:headEnd/>
            <a:tailEnd/>
          </a:ln>
        </p:spPr>
      </p:pic>
      <p:pic>
        <p:nvPicPr>
          <p:cNvPr id="14" name="Afbeelding 13"/>
          <p:cNvPicPr/>
          <p:nvPr/>
        </p:nvPicPr>
        <p:blipFill>
          <a:blip r:embed="rId2" cstate="print"/>
          <a:srcRect l="18017" t="21176" r="24793" b="24412"/>
          <a:stretch>
            <a:fillRect/>
          </a:stretch>
        </p:blipFill>
        <p:spPr bwMode="auto">
          <a:xfrm flipH="1">
            <a:off x="3791432" y="4842325"/>
            <a:ext cx="1512168" cy="648072"/>
          </a:xfrm>
          <a:prstGeom prst="rect">
            <a:avLst/>
          </a:prstGeom>
          <a:noFill/>
          <a:ln w="9525">
            <a:noFill/>
            <a:miter lim="800000"/>
            <a:headEnd/>
            <a:tailEnd/>
          </a:ln>
        </p:spPr>
      </p:pic>
      <p:pic>
        <p:nvPicPr>
          <p:cNvPr id="15" name="Afbeelding 14"/>
          <p:cNvPicPr/>
          <p:nvPr/>
        </p:nvPicPr>
        <p:blipFill>
          <a:blip r:embed="rId2" cstate="print"/>
          <a:srcRect l="18017" t="21176" r="24793" b="24412"/>
          <a:stretch>
            <a:fillRect/>
          </a:stretch>
        </p:blipFill>
        <p:spPr bwMode="auto">
          <a:xfrm>
            <a:off x="3867200" y="3695030"/>
            <a:ext cx="1440160" cy="720080"/>
          </a:xfrm>
          <a:prstGeom prst="rect">
            <a:avLst/>
          </a:prstGeom>
          <a:noFill/>
          <a:ln w="9525">
            <a:noFill/>
            <a:miter lim="800000"/>
            <a:headEnd/>
            <a:tailEnd/>
          </a:ln>
        </p:spPr>
      </p:pic>
      <p:pic>
        <p:nvPicPr>
          <p:cNvPr id="16" name="Afbeelding 15"/>
          <p:cNvPicPr/>
          <p:nvPr/>
        </p:nvPicPr>
        <p:blipFill>
          <a:blip r:embed="rId2" cstate="print"/>
          <a:srcRect l="18017" t="21176" r="24793" b="24412"/>
          <a:stretch>
            <a:fillRect/>
          </a:stretch>
        </p:blipFill>
        <p:spPr bwMode="auto">
          <a:xfrm flipH="1">
            <a:off x="3872508" y="5899614"/>
            <a:ext cx="1440160" cy="576064"/>
          </a:xfrm>
          <a:prstGeom prst="rect">
            <a:avLst/>
          </a:prstGeom>
          <a:noFill/>
          <a:ln w="9525">
            <a:noFill/>
            <a:miter lim="800000"/>
            <a:headEnd/>
            <a:tailEnd/>
          </a:ln>
        </p:spPr>
      </p:pic>
      <p:sp>
        <p:nvSpPr>
          <p:cNvPr id="17" name="Rechthoek 16"/>
          <p:cNvSpPr/>
          <p:nvPr/>
        </p:nvSpPr>
        <p:spPr>
          <a:xfrm>
            <a:off x="20009" y="1630071"/>
            <a:ext cx="5374382" cy="864096"/>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p:cNvSpPr/>
          <p:nvPr/>
        </p:nvSpPr>
        <p:spPr>
          <a:xfrm>
            <a:off x="0" y="5830761"/>
            <a:ext cx="5352686" cy="864096"/>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Afbeelding 18"/>
          <p:cNvPicPr/>
          <p:nvPr/>
        </p:nvPicPr>
        <p:blipFill>
          <a:blip r:embed="rId4" cstate="print">
            <a:lum bright="10000" contrast="10000"/>
          </a:blip>
          <a:srcRect l="52826" b="56850"/>
          <a:stretch>
            <a:fillRect/>
          </a:stretch>
        </p:blipFill>
        <p:spPr>
          <a:xfrm rot="5400000">
            <a:off x="4716016" y="2236872"/>
            <a:ext cx="4464496" cy="3024336"/>
          </a:xfrm>
          <a:prstGeom prst="rect">
            <a:avLst/>
          </a:prstGeom>
        </p:spPr>
      </p:pic>
      <p:pic>
        <p:nvPicPr>
          <p:cNvPr id="20" name="Afbeelding 19"/>
          <p:cNvPicPr/>
          <p:nvPr/>
        </p:nvPicPr>
        <p:blipFill>
          <a:blip r:embed="rId3" cstate="print"/>
          <a:srcRect l="17190" t="21765" r="23967" b="19412"/>
          <a:stretch>
            <a:fillRect/>
          </a:stretch>
        </p:blipFill>
        <p:spPr bwMode="auto">
          <a:xfrm flipH="1">
            <a:off x="1599303" y="5843579"/>
            <a:ext cx="1440160" cy="648072"/>
          </a:xfrm>
          <a:prstGeom prst="rect">
            <a:avLst/>
          </a:prstGeom>
          <a:noFill/>
          <a:ln w="9525">
            <a:noFill/>
            <a:miter lim="800000"/>
            <a:headEnd/>
            <a:tailEnd/>
          </a:ln>
        </p:spPr>
      </p:pic>
      <p:sp>
        <p:nvSpPr>
          <p:cNvPr id="4" name="Tekstvak 3"/>
          <p:cNvSpPr txBox="1"/>
          <p:nvPr/>
        </p:nvSpPr>
        <p:spPr>
          <a:xfrm>
            <a:off x="5436096" y="5981288"/>
            <a:ext cx="3024336" cy="830997"/>
          </a:xfrm>
          <a:prstGeom prst="rect">
            <a:avLst/>
          </a:prstGeom>
          <a:noFill/>
          <a:ln>
            <a:solidFill>
              <a:schemeClr val="accent1"/>
            </a:solidFill>
          </a:ln>
        </p:spPr>
        <p:txBody>
          <a:bodyPr wrap="square" rtlCol="0">
            <a:spAutoFit/>
          </a:bodyPr>
          <a:lstStyle/>
          <a:p>
            <a:r>
              <a:rPr lang="nl-NL" sz="2400" dirty="0" smtClean="0">
                <a:solidFill>
                  <a:srgbClr val="FF0000"/>
                </a:solidFill>
              </a:rPr>
              <a:t>Hoeveel antwoorden zijn er goed?</a:t>
            </a:r>
            <a:endParaRPr lang="en-US" sz="2400" dirty="0">
              <a:solidFill>
                <a:srgbClr val="FF0000"/>
              </a:solidFill>
            </a:endParaRPr>
          </a:p>
        </p:txBody>
      </p:sp>
      <p:sp>
        <p:nvSpPr>
          <p:cNvPr id="5" name="Tekstvak 4"/>
          <p:cNvSpPr txBox="1"/>
          <p:nvPr/>
        </p:nvSpPr>
        <p:spPr>
          <a:xfrm>
            <a:off x="0" y="6319781"/>
            <a:ext cx="5679112" cy="369332"/>
          </a:xfrm>
          <a:prstGeom prst="rect">
            <a:avLst/>
          </a:prstGeom>
          <a:noFill/>
        </p:spPr>
        <p:txBody>
          <a:bodyPr wrap="square" rtlCol="0">
            <a:spAutoFit/>
          </a:bodyPr>
          <a:lstStyle/>
          <a:p>
            <a:r>
              <a:rPr lang="nl-NL" dirty="0" smtClean="0"/>
              <a:t>1</a:t>
            </a:r>
            <a:r>
              <a:rPr lang="nl-NL" baseline="30000" dirty="0" smtClean="0"/>
              <a:t>e</a:t>
            </a:r>
            <a:r>
              <a:rPr lang="nl-NL" dirty="0" smtClean="0"/>
              <a:t> kaart zie je direct: achterkant in spiegel en voorkant</a:t>
            </a:r>
            <a:endParaRPr lang="en-US" dirty="0"/>
          </a:p>
        </p:txBody>
      </p:sp>
      <p:sp>
        <p:nvSpPr>
          <p:cNvPr id="21" name="Tekstvak 20"/>
          <p:cNvSpPr txBox="1"/>
          <p:nvPr/>
        </p:nvSpPr>
        <p:spPr>
          <a:xfrm>
            <a:off x="-26992" y="2111194"/>
            <a:ext cx="5679112" cy="369332"/>
          </a:xfrm>
          <a:prstGeom prst="rect">
            <a:avLst/>
          </a:prstGeom>
          <a:noFill/>
        </p:spPr>
        <p:txBody>
          <a:bodyPr wrap="square" rtlCol="0">
            <a:spAutoFit/>
          </a:bodyPr>
          <a:lstStyle/>
          <a:p>
            <a:r>
              <a:rPr lang="nl-NL" dirty="0" smtClean="0"/>
              <a:t>1</a:t>
            </a:r>
            <a:r>
              <a:rPr lang="nl-NL" baseline="30000" dirty="0" smtClean="0"/>
              <a:t>e</a:t>
            </a:r>
            <a:r>
              <a:rPr lang="nl-NL" dirty="0" smtClean="0"/>
              <a:t> kaart via spiegel: achterkant in spiegel en voorkant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4" grpId="0" animBg="1"/>
      <p:bldP spid="5"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2800" dirty="0" smtClean="0"/>
              <a:t>Vraag 3. Bij elk van de twee foto’s op de achterkant van deze kerstkaart: Wat kan er op de beide kanten van het kaartje staan? </a:t>
            </a:r>
            <a:endParaRPr lang="nl-NL" sz="2800" dirty="0"/>
          </a:p>
        </p:txBody>
      </p:sp>
      <p:sp>
        <p:nvSpPr>
          <p:cNvPr id="3" name="Tijdelijke aanduiding voor inhoud 2"/>
          <p:cNvSpPr>
            <a:spLocks noGrp="1"/>
          </p:cNvSpPr>
          <p:nvPr>
            <p:ph idx="1"/>
          </p:nvPr>
        </p:nvSpPr>
        <p:spPr>
          <a:xfrm>
            <a:off x="457200" y="1600200"/>
            <a:ext cx="3250704" cy="5257800"/>
          </a:xfrm>
        </p:spPr>
        <p:txBody>
          <a:bodyPr>
            <a:normAutofit lnSpcReduction="10000"/>
          </a:bodyPr>
          <a:lstStyle/>
          <a:p>
            <a:pPr>
              <a:buNone/>
            </a:pPr>
            <a:r>
              <a:rPr lang="nl-NL" dirty="0" smtClean="0"/>
              <a:t>a. 		en </a:t>
            </a:r>
          </a:p>
          <a:p>
            <a:pPr>
              <a:buNone/>
            </a:pPr>
            <a:endParaRPr lang="nl-NL" dirty="0" smtClean="0"/>
          </a:p>
          <a:p>
            <a:pPr>
              <a:buNone/>
            </a:pPr>
            <a:r>
              <a:rPr lang="nl-NL" dirty="0" smtClean="0"/>
              <a:t>b.			en</a:t>
            </a:r>
          </a:p>
          <a:p>
            <a:pPr>
              <a:buNone/>
            </a:pPr>
            <a:endParaRPr lang="nl-NL" dirty="0" smtClean="0"/>
          </a:p>
          <a:p>
            <a:pPr>
              <a:buNone/>
            </a:pPr>
            <a:r>
              <a:rPr lang="nl-NL" dirty="0" smtClean="0"/>
              <a:t>c.			en</a:t>
            </a:r>
          </a:p>
          <a:p>
            <a:pPr>
              <a:buNone/>
            </a:pPr>
            <a:endParaRPr lang="nl-NL" dirty="0" smtClean="0"/>
          </a:p>
          <a:p>
            <a:pPr marL="514350" indent="-514350">
              <a:buAutoNum type="alphaLcPeriod" startAt="4"/>
            </a:pPr>
            <a:r>
              <a:rPr lang="nl-NL" dirty="0" smtClean="0"/>
              <a:t>               en</a:t>
            </a:r>
          </a:p>
          <a:p>
            <a:pPr marL="514350" indent="-514350">
              <a:buAutoNum type="alphaLcPeriod" startAt="4"/>
            </a:pPr>
            <a:endParaRPr lang="nl-NL" dirty="0" smtClean="0"/>
          </a:p>
          <a:p>
            <a:pPr marL="514350" indent="-514350">
              <a:buAutoNum type="alphaLcPeriod" startAt="4"/>
            </a:pPr>
            <a:r>
              <a:rPr lang="nl-NL" dirty="0" smtClean="0"/>
              <a:t>               en</a:t>
            </a:r>
          </a:p>
          <a:p>
            <a:pPr marL="514350" indent="-514350">
              <a:buAutoNum type="alphaLcPeriod" startAt="4"/>
            </a:pPr>
            <a:endParaRPr lang="nl-NL" dirty="0" smtClean="0"/>
          </a:p>
          <a:p>
            <a:pPr marL="514350" indent="-514350">
              <a:buAutoNum type="alphaLcPeriod" startAt="4"/>
            </a:pPr>
            <a:endParaRPr lang="nl-NL" dirty="0" smtClean="0"/>
          </a:p>
        </p:txBody>
      </p:sp>
      <p:pic>
        <p:nvPicPr>
          <p:cNvPr id="5" name="Afbeelding 4"/>
          <p:cNvPicPr/>
          <p:nvPr/>
        </p:nvPicPr>
        <p:blipFill>
          <a:blip r:embed="rId2" cstate="print">
            <a:lum bright="10000" contrast="10000"/>
          </a:blip>
          <a:srcRect l="53157" b="57291"/>
          <a:stretch>
            <a:fillRect/>
          </a:stretch>
        </p:blipFill>
        <p:spPr>
          <a:xfrm rot="5400000">
            <a:off x="4716015" y="2492896"/>
            <a:ext cx="4680520" cy="2952327"/>
          </a:xfrm>
          <a:prstGeom prst="rect">
            <a:avLst/>
          </a:prstGeom>
        </p:spPr>
      </p:pic>
      <p:pic>
        <p:nvPicPr>
          <p:cNvPr id="6" name="Afbeelding 5"/>
          <p:cNvPicPr/>
          <p:nvPr/>
        </p:nvPicPr>
        <p:blipFill>
          <a:blip r:embed="rId3" cstate="print"/>
          <a:srcRect l="18017" t="21176" r="24793" b="24412"/>
          <a:stretch>
            <a:fillRect/>
          </a:stretch>
        </p:blipFill>
        <p:spPr bwMode="auto">
          <a:xfrm>
            <a:off x="971600" y="1628800"/>
            <a:ext cx="1296144" cy="648072"/>
          </a:xfrm>
          <a:prstGeom prst="rect">
            <a:avLst/>
          </a:prstGeom>
          <a:noFill/>
          <a:ln w="9525">
            <a:noFill/>
            <a:miter lim="800000"/>
            <a:headEnd/>
            <a:tailEnd/>
          </a:ln>
        </p:spPr>
      </p:pic>
      <p:pic>
        <p:nvPicPr>
          <p:cNvPr id="7" name="Afbeelding 6"/>
          <p:cNvPicPr/>
          <p:nvPr/>
        </p:nvPicPr>
        <p:blipFill>
          <a:blip r:embed="rId4" cstate="print"/>
          <a:srcRect l="17190" t="21765" r="23967" b="19412"/>
          <a:stretch>
            <a:fillRect/>
          </a:stretch>
        </p:blipFill>
        <p:spPr bwMode="auto">
          <a:xfrm>
            <a:off x="2987824" y="1556792"/>
            <a:ext cx="1584176" cy="792088"/>
          </a:xfrm>
          <a:prstGeom prst="rect">
            <a:avLst/>
          </a:prstGeom>
          <a:noFill/>
          <a:ln w="9525">
            <a:noFill/>
            <a:miter lim="800000"/>
            <a:headEnd/>
            <a:tailEnd/>
          </a:ln>
        </p:spPr>
      </p:pic>
      <p:pic>
        <p:nvPicPr>
          <p:cNvPr id="8" name="Afbeelding 7"/>
          <p:cNvPicPr/>
          <p:nvPr/>
        </p:nvPicPr>
        <p:blipFill>
          <a:blip r:embed="rId4" cstate="print"/>
          <a:srcRect l="17190" t="21765" r="23967" b="19412"/>
          <a:stretch>
            <a:fillRect/>
          </a:stretch>
        </p:blipFill>
        <p:spPr bwMode="auto">
          <a:xfrm flipH="1">
            <a:off x="899592" y="2708920"/>
            <a:ext cx="1440160" cy="648072"/>
          </a:xfrm>
          <a:prstGeom prst="rect">
            <a:avLst/>
          </a:prstGeom>
          <a:noFill/>
          <a:ln w="9525">
            <a:noFill/>
            <a:miter lim="800000"/>
            <a:headEnd/>
            <a:tailEnd/>
          </a:ln>
        </p:spPr>
      </p:pic>
      <p:pic>
        <p:nvPicPr>
          <p:cNvPr id="9" name="Afbeelding 8"/>
          <p:cNvPicPr/>
          <p:nvPr/>
        </p:nvPicPr>
        <p:blipFill>
          <a:blip r:embed="rId3" cstate="print"/>
          <a:srcRect l="18017" t="21176" r="24793" b="24412"/>
          <a:stretch>
            <a:fillRect/>
          </a:stretch>
        </p:blipFill>
        <p:spPr bwMode="auto">
          <a:xfrm>
            <a:off x="3059833" y="2708921"/>
            <a:ext cx="1440160" cy="720080"/>
          </a:xfrm>
          <a:prstGeom prst="rect">
            <a:avLst/>
          </a:prstGeom>
          <a:noFill/>
          <a:ln w="9525">
            <a:noFill/>
            <a:miter lim="800000"/>
            <a:headEnd/>
            <a:tailEnd/>
          </a:ln>
        </p:spPr>
      </p:pic>
      <p:pic>
        <p:nvPicPr>
          <p:cNvPr id="10" name="Afbeelding 9"/>
          <p:cNvPicPr/>
          <p:nvPr/>
        </p:nvPicPr>
        <p:blipFill>
          <a:blip r:embed="rId3" cstate="print"/>
          <a:srcRect l="18017" t="21176" r="24793" b="24412"/>
          <a:stretch>
            <a:fillRect/>
          </a:stretch>
        </p:blipFill>
        <p:spPr bwMode="auto">
          <a:xfrm flipH="1">
            <a:off x="899592" y="3861048"/>
            <a:ext cx="1440160" cy="576064"/>
          </a:xfrm>
          <a:prstGeom prst="rect">
            <a:avLst/>
          </a:prstGeom>
          <a:noFill/>
          <a:ln w="9525">
            <a:noFill/>
            <a:miter lim="800000"/>
            <a:headEnd/>
            <a:tailEnd/>
          </a:ln>
        </p:spPr>
      </p:pic>
      <p:pic>
        <p:nvPicPr>
          <p:cNvPr id="11" name="Afbeelding 10"/>
          <p:cNvPicPr/>
          <p:nvPr/>
        </p:nvPicPr>
        <p:blipFill>
          <a:blip r:embed="rId4" cstate="print"/>
          <a:srcRect l="17190" t="21765" r="23967" b="19412"/>
          <a:stretch>
            <a:fillRect/>
          </a:stretch>
        </p:blipFill>
        <p:spPr bwMode="auto">
          <a:xfrm>
            <a:off x="971600" y="4869160"/>
            <a:ext cx="1368152" cy="576064"/>
          </a:xfrm>
          <a:prstGeom prst="rect">
            <a:avLst/>
          </a:prstGeom>
          <a:noFill/>
          <a:ln w="9525">
            <a:noFill/>
            <a:miter lim="800000"/>
            <a:headEnd/>
            <a:tailEnd/>
          </a:ln>
        </p:spPr>
      </p:pic>
      <p:pic>
        <p:nvPicPr>
          <p:cNvPr id="12" name="Afbeelding 11"/>
          <p:cNvPicPr/>
          <p:nvPr/>
        </p:nvPicPr>
        <p:blipFill>
          <a:blip r:embed="rId3" cstate="print"/>
          <a:srcRect l="18017" t="21176" r="24793" b="24412"/>
          <a:stretch>
            <a:fillRect/>
          </a:stretch>
        </p:blipFill>
        <p:spPr bwMode="auto">
          <a:xfrm>
            <a:off x="1043608" y="5949280"/>
            <a:ext cx="1296144" cy="648072"/>
          </a:xfrm>
          <a:prstGeom prst="rect">
            <a:avLst/>
          </a:prstGeom>
          <a:noFill/>
          <a:ln w="9525">
            <a:noFill/>
            <a:miter lim="800000"/>
            <a:headEnd/>
            <a:tailEnd/>
          </a:ln>
        </p:spPr>
      </p:pic>
      <p:pic>
        <p:nvPicPr>
          <p:cNvPr id="14" name="Afbeelding 13"/>
          <p:cNvPicPr/>
          <p:nvPr/>
        </p:nvPicPr>
        <p:blipFill>
          <a:blip r:embed="rId3" cstate="print"/>
          <a:srcRect l="18017" t="21176" r="24793" b="24412"/>
          <a:stretch>
            <a:fillRect/>
          </a:stretch>
        </p:blipFill>
        <p:spPr bwMode="auto">
          <a:xfrm flipH="1">
            <a:off x="3203848" y="4869160"/>
            <a:ext cx="1512168" cy="648072"/>
          </a:xfrm>
          <a:prstGeom prst="rect">
            <a:avLst/>
          </a:prstGeom>
          <a:noFill/>
          <a:ln w="9525">
            <a:noFill/>
            <a:miter lim="800000"/>
            <a:headEnd/>
            <a:tailEnd/>
          </a:ln>
        </p:spPr>
      </p:pic>
      <p:pic>
        <p:nvPicPr>
          <p:cNvPr id="15" name="Afbeelding 14"/>
          <p:cNvPicPr/>
          <p:nvPr/>
        </p:nvPicPr>
        <p:blipFill>
          <a:blip r:embed="rId3" cstate="print"/>
          <a:srcRect l="18017" t="21176" r="24793" b="24412"/>
          <a:stretch>
            <a:fillRect/>
          </a:stretch>
        </p:blipFill>
        <p:spPr bwMode="auto">
          <a:xfrm>
            <a:off x="3131840" y="3789040"/>
            <a:ext cx="1440160" cy="720080"/>
          </a:xfrm>
          <a:prstGeom prst="rect">
            <a:avLst/>
          </a:prstGeom>
          <a:noFill/>
          <a:ln w="9525">
            <a:noFill/>
            <a:miter lim="800000"/>
            <a:headEnd/>
            <a:tailEnd/>
          </a:ln>
        </p:spPr>
      </p:pic>
      <p:pic>
        <p:nvPicPr>
          <p:cNvPr id="16" name="Afbeelding 15"/>
          <p:cNvPicPr/>
          <p:nvPr/>
        </p:nvPicPr>
        <p:blipFill>
          <a:blip r:embed="rId3" cstate="print"/>
          <a:srcRect l="18017" t="21176" r="24793" b="24412"/>
          <a:stretch>
            <a:fillRect/>
          </a:stretch>
        </p:blipFill>
        <p:spPr bwMode="auto">
          <a:xfrm flipH="1">
            <a:off x="3203848" y="5949280"/>
            <a:ext cx="1440160" cy="576064"/>
          </a:xfrm>
          <a:prstGeom prst="rect">
            <a:avLst/>
          </a:prstGeom>
          <a:noFill/>
          <a:ln w="9525">
            <a:noFill/>
            <a:miter lim="800000"/>
            <a:headEnd/>
            <a:tailEnd/>
          </a:ln>
        </p:spPr>
      </p:pic>
      <p:sp>
        <p:nvSpPr>
          <p:cNvPr id="17" name="Rechthoek 16"/>
          <p:cNvSpPr/>
          <p:nvPr/>
        </p:nvSpPr>
        <p:spPr>
          <a:xfrm>
            <a:off x="467544" y="2564904"/>
            <a:ext cx="4464496" cy="864096"/>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p:cNvSpPr/>
          <p:nvPr/>
        </p:nvSpPr>
        <p:spPr>
          <a:xfrm>
            <a:off x="467544" y="4725144"/>
            <a:ext cx="4464496" cy="864096"/>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p:cNvSpPr txBox="1"/>
          <p:nvPr/>
        </p:nvSpPr>
        <p:spPr>
          <a:xfrm>
            <a:off x="-89669" y="5278224"/>
            <a:ext cx="5679112" cy="369332"/>
          </a:xfrm>
          <a:prstGeom prst="rect">
            <a:avLst/>
          </a:prstGeom>
          <a:noFill/>
        </p:spPr>
        <p:txBody>
          <a:bodyPr wrap="square" rtlCol="0">
            <a:spAutoFit/>
          </a:bodyPr>
          <a:lstStyle/>
          <a:p>
            <a:r>
              <a:rPr lang="nl-NL" dirty="0" smtClean="0"/>
              <a:t>1</a:t>
            </a:r>
            <a:r>
              <a:rPr lang="nl-NL" baseline="30000" dirty="0" smtClean="0"/>
              <a:t>e</a:t>
            </a:r>
            <a:r>
              <a:rPr lang="nl-NL" dirty="0" smtClean="0"/>
              <a:t> kaart via spiegel: voorkant en achterkant via spiegel</a:t>
            </a:r>
            <a:endParaRPr lang="en-US" dirty="0"/>
          </a:p>
        </p:txBody>
      </p:sp>
      <p:sp>
        <p:nvSpPr>
          <p:cNvPr id="20" name="Tekstvak 19"/>
          <p:cNvSpPr txBox="1"/>
          <p:nvPr/>
        </p:nvSpPr>
        <p:spPr>
          <a:xfrm>
            <a:off x="-99001" y="3117984"/>
            <a:ext cx="5679112" cy="369332"/>
          </a:xfrm>
          <a:prstGeom prst="rect">
            <a:avLst/>
          </a:prstGeom>
          <a:noFill/>
        </p:spPr>
        <p:txBody>
          <a:bodyPr wrap="square" rtlCol="0">
            <a:spAutoFit/>
          </a:bodyPr>
          <a:lstStyle/>
          <a:p>
            <a:r>
              <a:rPr lang="nl-NL" dirty="0" smtClean="0"/>
              <a:t>1</a:t>
            </a:r>
            <a:r>
              <a:rPr lang="nl-NL" baseline="30000" dirty="0" smtClean="0"/>
              <a:t>e</a:t>
            </a:r>
            <a:r>
              <a:rPr lang="nl-NL" dirty="0" smtClean="0"/>
              <a:t> kaart direct: achterkant via spiegel en  voorkant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Straks meer over de wedstrijd</a:t>
            </a:r>
            <a:endParaRPr lang="nl-NL" dirty="0"/>
          </a:p>
        </p:txBody>
      </p:sp>
      <p:sp>
        <p:nvSpPr>
          <p:cNvPr id="3" name="Tijdelijke aanduiding voor inhoud 2"/>
          <p:cNvSpPr>
            <a:spLocks noGrp="1"/>
          </p:cNvSpPr>
          <p:nvPr>
            <p:ph idx="1"/>
          </p:nvPr>
        </p:nvSpPr>
        <p:spPr/>
        <p:txBody>
          <a:bodyPr/>
          <a:lstStyle/>
          <a:p>
            <a:endParaRPr lang="nl-NL"/>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600" dirty="0" smtClean="0"/>
              <a:t>De twee grootste succesnummers van de afgelopen jaren (en het verhaal van ontstaan)</a:t>
            </a:r>
            <a:endParaRPr lang="nl-NL" dirty="0"/>
          </a:p>
        </p:txBody>
      </p:sp>
      <p:sp>
        <p:nvSpPr>
          <p:cNvPr id="3" name="Tijdelijke aanduiding voor inhoud 2"/>
          <p:cNvSpPr>
            <a:spLocks noGrp="1"/>
          </p:cNvSpPr>
          <p:nvPr>
            <p:ph idx="1"/>
          </p:nvPr>
        </p:nvSpPr>
        <p:spPr/>
        <p:txBody>
          <a:bodyPr/>
          <a:lstStyle/>
          <a:p>
            <a:r>
              <a:rPr lang="nl-NL" dirty="0" smtClean="0"/>
              <a:t>2002</a:t>
            </a:r>
          </a:p>
          <a:p>
            <a:r>
              <a:rPr lang="nl-NL" dirty="0" smtClean="0"/>
              <a:t>2006</a:t>
            </a:r>
            <a:endParaRPr lang="nl-NL"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78098"/>
          </a:xfrm>
        </p:spPr>
        <p:txBody>
          <a:bodyPr/>
          <a:lstStyle/>
          <a:p>
            <a:r>
              <a:rPr lang="nl-NL" dirty="0" smtClean="0"/>
              <a:t>2002</a:t>
            </a:r>
            <a:endParaRPr lang="nl-NL" dirty="0"/>
          </a:p>
        </p:txBody>
      </p:sp>
      <p:sp>
        <p:nvSpPr>
          <p:cNvPr id="3" name="Tijdelijke aanduiding voor inhoud 2"/>
          <p:cNvSpPr>
            <a:spLocks noGrp="1"/>
          </p:cNvSpPr>
          <p:nvPr>
            <p:ph idx="1"/>
          </p:nvPr>
        </p:nvSpPr>
        <p:spPr>
          <a:xfrm>
            <a:off x="467544" y="1052736"/>
            <a:ext cx="7571184" cy="792088"/>
          </a:xfrm>
        </p:spPr>
        <p:txBody>
          <a:bodyPr>
            <a:normAutofit fontScale="85000" lnSpcReduction="20000"/>
          </a:bodyPr>
          <a:lstStyle/>
          <a:p>
            <a:r>
              <a:rPr lang="nl-NL" dirty="0" smtClean="0"/>
              <a:t>Anja </a:t>
            </a:r>
            <a:r>
              <a:rPr lang="nl-NL" dirty="0" err="1" smtClean="0"/>
              <a:t>Moeijes</a:t>
            </a:r>
            <a:r>
              <a:rPr lang="nl-NL" dirty="0" smtClean="0"/>
              <a:t>, cursiste nascholingscursus over wiskunst ‘Verwondering en verbeelding’, APS </a:t>
            </a:r>
            <a:endParaRPr lang="nl-NL" dirty="0"/>
          </a:p>
        </p:txBody>
      </p:sp>
      <p:pic>
        <p:nvPicPr>
          <p:cNvPr id="2050" name="Picture 2" descr="F:\C-schijf juli 2016\archief lopende opslag vanaf april 2014\Backup\Backup\APS B2 Verwondering en Verbeelding\C Projecten, practische opdrachten\kerstkaart.gif"/>
          <p:cNvPicPr>
            <a:picLocks noChangeAspect="1" noChangeArrowheads="1"/>
          </p:cNvPicPr>
          <p:nvPr/>
        </p:nvPicPr>
        <p:blipFill>
          <a:blip r:embed="rId2" cstate="print"/>
          <a:srcRect l="51432"/>
          <a:stretch>
            <a:fillRect/>
          </a:stretch>
        </p:blipFill>
        <p:spPr bwMode="auto">
          <a:xfrm>
            <a:off x="4683152" y="1916832"/>
            <a:ext cx="3723427" cy="4392488"/>
          </a:xfrm>
          <a:prstGeom prst="rect">
            <a:avLst/>
          </a:prstGeom>
          <a:noFill/>
          <a:effectLst>
            <a:outerShdw blurRad="50800" dist="50800" dir="5400000" algn="ctr" rotWithShape="0">
              <a:schemeClr val="tx1"/>
            </a:outerShdw>
          </a:effectLst>
        </p:spPr>
      </p:pic>
      <p:pic>
        <p:nvPicPr>
          <p:cNvPr id="2052" name="Picture 4" descr="F:\C-schijf juli 2016\archief lopende opslag vanaf april 2014\Backup\Backup\APS B2 Verwondering en Verbeelding\C Projecten, practische opdrachten\tekstkerstkaart.gif"/>
          <p:cNvPicPr>
            <a:picLocks noChangeAspect="1" noChangeArrowheads="1"/>
          </p:cNvPicPr>
          <p:nvPr/>
        </p:nvPicPr>
        <p:blipFill>
          <a:blip r:embed="rId3" cstate="print"/>
          <a:srcRect l="52239" t="14517"/>
          <a:stretch>
            <a:fillRect/>
          </a:stretch>
        </p:blipFill>
        <p:spPr bwMode="auto">
          <a:xfrm>
            <a:off x="107504" y="1988841"/>
            <a:ext cx="4320480" cy="4326554"/>
          </a:xfrm>
          <a:prstGeom prst="rect">
            <a:avLst/>
          </a:prstGeom>
          <a:noFill/>
          <a:effectLst>
            <a:outerShdw blurRad="50800" dist="50800" dir="5400000" algn="ctr" rotWithShape="0">
              <a:schemeClr val="tx1"/>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MG_1732.JPG"/>
          <p:cNvPicPr>
            <a:picLocks noChangeAspect="1"/>
          </p:cNvPicPr>
          <p:nvPr/>
        </p:nvPicPr>
        <p:blipFill>
          <a:blip r:embed="rId2" cstate="print"/>
          <a:srcRect b="48950"/>
          <a:stretch>
            <a:fillRect/>
          </a:stretch>
        </p:blipFill>
        <p:spPr>
          <a:xfrm>
            <a:off x="0" y="0"/>
            <a:ext cx="9144000" cy="3501008"/>
          </a:xfrm>
          <a:prstGeom prst="rect">
            <a:avLst/>
          </a:prstGeom>
        </p:spPr>
      </p:pic>
      <p:pic>
        <p:nvPicPr>
          <p:cNvPr id="3" name="Afbeelding 2" descr="IMG_1735.JPG"/>
          <p:cNvPicPr>
            <a:picLocks noChangeAspect="1"/>
          </p:cNvPicPr>
          <p:nvPr/>
        </p:nvPicPr>
        <p:blipFill>
          <a:blip r:embed="rId3" cstate="print"/>
          <a:srcRect t="27950" b="24800"/>
          <a:stretch>
            <a:fillRect/>
          </a:stretch>
        </p:blipFill>
        <p:spPr>
          <a:xfrm>
            <a:off x="0" y="3501008"/>
            <a:ext cx="9144000" cy="335699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16632"/>
            <a:ext cx="2530624" cy="1143000"/>
          </a:xfrm>
        </p:spPr>
        <p:txBody>
          <a:bodyPr>
            <a:normAutofit fontScale="90000"/>
          </a:bodyPr>
          <a:lstStyle/>
          <a:p>
            <a:r>
              <a:rPr lang="nl-NL" dirty="0" smtClean="0"/>
              <a:t>Toevoeging </a:t>
            </a:r>
            <a:endParaRPr lang="nl-NL" dirty="0"/>
          </a:p>
        </p:txBody>
      </p:sp>
      <p:sp>
        <p:nvSpPr>
          <p:cNvPr id="3" name="Tijdelijke aanduiding voor inhoud 2"/>
          <p:cNvSpPr>
            <a:spLocks noGrp="1"/>
          </p:cNvSpPr>
          <p:nvPr>
            <p:ph idx="1"/>
          </p:nvPr>
        </p:nvSpPr>
        <p:spPr>
          <a:xfrm>
            <a:off x="395536" y="1196752"/>
            <a:ext cx="2962672" cy="5328592"/>
          </a:xfrm>
        </p:spPr>
        <p:txBody>
          <a:bodyPr>
            <a:normAutofit lnSpcReduction="10000"/>
          </a:bodyPr>
          <a:lstStyle/>
          <a:p>
            <a:r>
              <a:rPr lang="nl-NL" dirty="0" smtClean="0"/>
              <a:t>Vormgeving</a:t>
            </a:r>
          </a:p>
          <a:p>
            <a:r>
              <a:rPr lang="nl-NL" dirty="0" smtClean="0"/>
              <a:t>Kerstgedachte</a:t>
            </a:r>
          </a:p>
          <a:p>
            <a:r>
              <a:rPr lang="nl-NL" dirty="0" smtClean="0"/>
              <a:t>Instructie</a:t>
            </a:r>
          </a:p>
          <a:p>
            <a:r>
              <a:rPr lang="nl-NL" dirty="0" smtClean="0"/>
              <a:t>Activerende opdracht</a:t>
            </a:r>
          </a:p>
          <a:p>
            <a:endParaRPr lang="nl-NL" dirty="0"/>
          </a:p>
          <a:p>
            <a:endParaRPr lang="nl-NL" dirty="0" smtClean="0"/>
          </a:p>
          <a:p>
            <a:r>
              <a:rPr lang="nl-NL" dirty="0" smtClean="0"/>
              <a:t>Door vele ex-studenten gebruikt</a:t>
            </a:r>
            <a:endParaRPr lang="nl-NL" dirty="0"/>
          </a:p>
        </p:txBody>
      </p:sp>
      <p:pic>
        <p:nvPicPr>
          <p:cNvPr id="4" name="Afbeelding 3" descr="IMG_1731.JPG"/>
          <p:cNvPicPr>
            <a:picLocks noChangeAspect="1"/>
          </p:cNvPicPr>
          <p:nvPr/>
        </p:nvPicPr>
        <p:blipFill>
          <a:blip r:embed="rId2" cstate="print"/>
          <a:srcRect l="46682" r="3763" b="22982"/>
          <a:stretch>
            <a:fillRect/>
          </a:stretch>
        </p:blipFill>
        <p:spPr>
          <a:xfrm>
            <a:off x="5652120" y="2852936"/>
            <a:ext cx="3312368" cy="3861048"/>
          </a:xfrm>
          <a:prstGeom prst="rect">
            <a:avLst/>
          </a:prstGeom>
        </p:spPr>
      </p:pic>
      <p:pic>
        <p:nvPicPr>
          <p:cNvPr id="5" name="Afbeelding 4" descr="IMG_1731.JPG"/>
          <p:cNvPicPr>
            <a:picLocks noChangeAspect="1"/>
          </p:cNvPicPr>
          <p:nvPr/>
        </p:nvPicPr>
        <p:blipFill>
          <a:blip r:embed="rId2" cstate="print"/>
          <a:srcRect l="2155" t="2873" r="52600" b="18127"/>
          <a:stretch>
            <a:fillRect/>
          </a:stretch>
        </p:blipFill>
        <p:spPr>
          <a:xfrm>
            <a:off x="3563888" y="116632"/>
            <a:ext cx="2088232" cy="273459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En Anja … </a:t>
            </a:r>
            <a:endParaRPr lang="nl-NL" dirty="0"/>
          </a:p>
        </p:txBody>
      </p:sp>
      <p:pic>
        <p:nvPicPr>
          <p:cNvPr id="1026" name="Picture 2"/>
          <p:cNvPicPr>
            <a:picLocks noChangeAspect="1" noChangeArrowheads="1"/>
          </p:cNvPicPr>
          <p:nvPr/>
        </p:nvPicPr>
        <p:blipFill>
          <a:blip r:embed="rId2" cstate="print"/>
          <a:srcRect l="12253" r="19945" b="44815"/>
          <a:stretch>
            <a:fillRect/>
          </a:stretch>
        </p:blipFill>
        <p:spPr bwMode="auto">
          <a:xfrm>
            <a:off x="971600" y="1916832"/>
            <a:ext cx="7776864" cy="3560492"/>
          </a:xfrm>
          <a:prstGeom prst="rect">
            <a:avLst/>
          </a:prstGeom>
          <a:noFill/>
          <a:ln w="9525">
            <a:noFill/>
            <a:miter lim="800000"/>
            <a:headEnd/>
            <a:tailEnd/>
          </a:ln>
        </p:spPr>
      </p:pic>
      <p:pic>
        <p:nvPicPr>
          <p:cNvPr id="5" name="Picture 2"/>
          <p:cNvPicPr>
            <a:picLocks noGrp="1" noChangeAspect="1" noChangeArrowheads="1"/>
          </p:cNvPicPr>
          <p:nvPr>
            <p:ph idx="1"/>
          </p:nvPr>
        </p:nvPicPr>
        <p:blipFill>
          <a:blip r:embed="rId2" cstate="print"/>
          <a:srcRect l="12253" t="84323" r="19945"/>
          <a:stretch>
            <a:fillRect/>
          </a:stretch>
        </p:blipFill>
        <p:spPr bwMode="auto">
          <a:xfrm>
            <a:off x="971600" y="5445224"/>
            <a:ext cx="7751103" cy="1008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MG_1746.JPG"/>
          <p:cNvPicPr>
            <a:picLocks noChangeAspect="1"/>
          </p:cNvPicPr>
          <p:nvPr/>
        </p:nvPicPr>
        <p:blipFill>
          <a:blip r:embed="rId2" cstate="print"/>
          <a:srcRect l="16138" r="24013"/>
          <a:stretch>
            <a:fillRect/>
          </a:stretch>
        </p:blipFill>
        <p:spPr>
          <a:xfrm>
            <a:off x="0" y="0"/>
            <a:ext cx="5472608" cy="6858000"/>
          </a:xfrm>
          <a:prstGeom prst="rect">
            <a:avLst/>
          </a:prstGeom>
        </p:spPr>
      </p:pic>
      <p:pic>
        <p:nvPicPr>
          <p:cNvPr id="3" name="Afbeelding 2" descr="IMG_1747.JPG"/>
          <p:cNvPicPr>
            <a:picLocks noChangeAspect="1"/>
          </p:cNvPicPr>
          <p:nvPr/>
        </p:nvPicPr>
        <p:blipFill>
          <a:blip r:embed="rId3" cstate="print"/>
          <a:srcRect l="18500" r="40949"/>
          <a:stretch>
            <a:fillRect/>
          </a:stretch>
        </p:blipFill>
        <p:spPr>
          <a:xfrm>
            <a:off x="5436096" y="0"/>
            <a:ext cx="3707904" cy="6858000"/>
          </a:xfrm>
          <a:prstGeom prst="rect">
            <a:avLst/>
          </a:prstGeom>
        </p:spPr>
      </p:pic>
      <p:sp>
        <p:nvSpPr>
          <p:cNvPr id="4" name="Titel 5"/>
          <p:cNvSpPr txBox="1">
            <a:spLocks/>
          </p:cNvSpPr>
          <p:nvPr/>
        </p:nvSpPr>
        <p:spPr>
          <a:xfrm>
            <a:off x="0" y="0"/>
            <a:ext cx="1331640" cy="936104"/>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4400" b="0" i="0" u="none" strike="noStrike" kern="1200" cap="none" spc="0" normalizeH="0" baseline="0" noProof="0" dirty="0" smtClean="0">
                <a:ln>
                  <a:noFill/>
                </a:ln>
                <a:solidFill>
                  <a:schemeClr val="bg1"/>
                </a:solidFill>
                <a:effectLst/>
                <a:uLnTx/>
                <a:uFillTx/>
                <a:latin typeface="+mj-lt"/>
                <a:ea typeface="+mj-ea"/>
                <a:cs typeface="+mj-cs"/>
              </a:rPr>
              <a:t>2006</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68313" y="0"/>
            <a:ext cx="7848103" cy="1079500"/>
          </a:xfrm>
        </p:spPr>
        <p:txBody>
          <a:bodyPr>
            <a:noAutofit/>
          </a:bodyPr>
          <a:lstStyle/>
          <a:p>
            <a:pPr eaLnBrk="1" hangingPunct="1"/>
            <a:r>
              <a:rPr lang="nl-NL" sz="3600" dirty="0" smtClean="0"/>
              <a:t>Ideeën? beginnen met om je heen kijken (in mijn geval: ‘wiskunst’)</a:t>
            </a:r>
          </a:p>
        </p:txBody>
      </p:sp>
      <p:sp>
        <p:nvSpPr>
          <p:cNvPr id="3075" name="Rectangle 3"/>
          <p:cNvSpPr>
            <a:spLocks noGrp="1" noChangeArrowheads="1"/>
          </p:cNvSpPr>
          <p:nvPr>
            <p:ph type="subTitle" idx="1"/>
          </p:nvPr>
        </p:nvSpPr>
        <p:spPr>
          <a:xfrm>
            <a:off x="0" y="1268760"/>
            <a:ext cx="3205163" cy="5327650"/>
          </a:xfrm>
        </p:spPr>
        <p:txBody>
          <a:bodyPr>
            <a:normAutofit/>
          </a:bodyPr>
          <a:lstStyle/>
          <a:p>
            <a:pPr algn="l" eaLnBrk="1" hangingPunct="1">
              <a:lnSpc>
                <a:spcPct val="90000"/>
              </a:lnSpc>
            </a:pPr>
            <a:r>
              <a:rPr lang="nl-NL" sz="2800" dirty="0" smtClean="0"/>
              <a:t>Naar een kunstwerk ‘72 </a:t>
            </a:r>
            <a:r>
              <a:rPr lang="nl-NL" sz="2800" dirty="0" err="1" smtClean="0"/>
              <a:t>pencils</a:t>
            </a:r>
            <a:r>
              <a:rPr lang="nl-NL" sz="2800" dirty="0" smtClean="0"/>
              <a:t>’ van George </a:t>
            </a:r>
            <a:r>
              <a:rPr lang="nl-NL" sz="2800" dirty="0" err="1" smtClean="0"/>
              <a:t>W.Hart</a:t>
            </a:r>
            <a:r>
              <a:rPr lang="nl-NL" sz="2800" dirty="0" smtClean="0"/>
              <a:t>, wiskundige en kunstenaar, zie </a:t>
            </a:r>
            <a:r>
              <a:rPr lang="nl-NL" sz="2800" dirty="0" smtClean="0">
                <a:hlinkClick r:id="rId2"/>
              </a:rPr>
              <a:t>http://www.georgehart.com/sculpture/pencils.html</a:t>
            </a:r>
            <a:endParaRPr lang="nl-NL" sz="2800" dirty="0" smtClean="0"/>
          </a:p>
          <a:p>
            <a:pPr algn="l" eaLnBrk="1" hangingPunct="1">
              <a:lnSpc>
                <a:spcPct val="90000"/>
              </a:lnSpc>
            </a:pPr>
            <a:r>
              <a:rPr lang="nl-NL" sz="2800" dirty="0" smtClean="0"/>
              <a:t>Deze en andere sites geven niet aan hoe het potloodkunstwerk in elkaar zit.</a:t>
            </a:r>
          </a:p>
        </p:txBody>
      </p:sp>
      <p:pic>
        <p:nvPicPr>
          <p:cNvPr id="3076" name="Picture 4" descr="http://www.georgehart.com/sculpture/72pencils.jpg"/>
          <p:cNvPicPr>
            <a:picLocks noChangeAspect="1" noChangeArrowheads="1"/>
          </p:cNvPicPr>
          <p:nvPr/>
        </p:nvPicPr>
        <p:blipFill>
          <a:blip r:embed="rId3" r:link="rId4" cstate="print"/>
          <a:srcRect/>
          <a:stretch>
            <a:fillRect/>
          </a:stretch>
        </p:blipFill>
        <p:spPr bwMode="auto">
          <a:xfrm>
            <a:off x="3276600" y="1196975"/>
            <a:ext cx="5616575" cy="5448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0"/>
            <a:ext cx="8229600" cy="1143000"/>
          </a:xfrm>
        </p:spPr>
        <p:txBody>
          <a:bodyPr/>
          <a:lstStyle/>
          <a:p>
            <a:r>
              <a:rPr lang="nl-NL" dirty="0" smtClean="0"/>
              <a:t>Inhoud (60 minuten) </a:t>
            </a:r>
            <a:endParaRPr lang="nl-NL" dirty="0"/>
          </a:p>
        </p:txBody>
      </p:sp>
      <p:sp>
        <p:nvSpPr>
          <p:cNvPr id="3" name="Tijdelijke aanduiding voor inhoud 2"/>
          <p:cNvSpPr>
            <a:spLocks noGrp="1"/>
          </p:cNvSpPr>
          <p:nvPr>
            <p:ph idx="1"/>
          </p:nvPr>
        </p:nvSpPr>
        <p:spPr>
          <a:xfrm>
            <a:off x="467544" y="1052736"/>
            <a:ext cx="8229600" cy="5184576"/>
          </a:xfrm>
        </p:spPr>
        <p:txBody>
          <a:bodyPr>
            <a:normAutofit fontScale="92500" lnSpcReduction="20000"/>
          </a:bodyPr>
          <a:lstStyle/>
          <a:p>
            <a:r>
              <a:rPr lang="nl-NL" dirty="0" smtClean="0"/>
              <a:t>Vooraf</a:t>
            </a:r>
          </a:p>
          <a:p>
            <a:r>
              <a:rPr lang="nl-NL" dirty="0" smtClean="0"/>
              <a:t>De Kerstkaart en prijsvraag 2016</a:t>
            </a:r>
          </a:p>
          <a:p>
            <a:r>
              <a:rPr lang="nl-NL" dirty="0" smtClean="0"/>
              <a:t>De twee grootste succesnummers van de afgelopen jaren</a:t>
            </a:r>
          </a:p>
          <a:p>
            <a:r>
              <a:rPr lang="nl-NL" dirty="0" smtClean="0"/>
              <a:t>In vogelvlucht door kaarten van 30 jaar</a:t>
            </a:r>
          </a:p>
          <a:p>
            <a:r>
              <a:rPr lang="nl-NL" dirty="0" smtClean="0"/>
              <a:t>Voorbeelden bij ontwerpeisen voor een kaart</a:t>
            </a:r>
          </a:p>
          <a:p>
            <a:r>
              <a:rPr lang="nl-NL" dirty="0" smtClean="0"/>
              <a:t>Voorbeelden voor het VO </a:t>
            </a:r>
          </a:p>
          <a:p>
            <a:r>
              <a:rPr lang="nl-NL" dirty="0" smtClean="0"/>
              <a:t>Over creativiteit</a:t>
            </a:r>
          </a:p>
          <a:p>
            <a:r>
              <a:rPr lang="nl-NL" dirty="0" smtClean="0"/>
              <a:t>Waarom geef je het eigenlijk een kaart?</a:t>
            </a:r>
          </a:p>
          <a:p>
            <a:r>
              <a:rPr lang="nl-NL" dirty="0" smtClean="0"/>
              <a:t>Het archief van kerstkaarten op de </a:t>
            </a:r>
            <a:r>
              <a:rPr lang="nl-NL" dirty="0" err="1" smtClean="0"/>
              <a:t>NWD-site</a:t>
            </a:r>
            <a:r>
              <a:rPr lang="nl-NL" dirty="0" smtClean="0"/>
              <a:t> </a:t>
            </a:r>
          </a:p>
          <a:p>
            <a:r>
              <a:rPr lang="nl-NL" dirty="0" smtClean="0"/>
              <a:t>(Verdere inspiratie opdoen bij tentoonstelling)</a:t>
            </a:r>
          </a:p>
          <a:p>
            <a:endParaRPr lang="nl-NL" dirty="0"/>
          </a:p>
          <a:p>
            <a:endParaRPr lang="nl-NL"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eaLnBrk="1" hangingPunct="1"/>
            <a:r>
              <a:rPr lang="nl-NL" sz="4000" dirty="0" smtClean="0"/>
              <a:t>Dat kun jij ook</a:t>
            </a:r>
            <a:br>
              <a:rPr lang="nl-NL" sz="4000" dirty="0" smtClean="0"/>
            </a:br>
            <a:r>
              <a:rPr lang="nl-NL" sz="4000" dirty="0" smtClean="0"/>
              <a:t> </a:t>
            </a:r>
            <a:r>
              <a:rPr lang="nl-NL" sz="2000" dirty="0" smtClean="0"/>
              <a:t>(zonder vader, met eigen kennis en denkkracht)</a:t>
            </a:r>
          </a:p>
        </p:txBody>
      </p:sp>
      <p:sp>
        <p:nvSpPr>
          <p:cNvPr id="6147" name="Rectangle 3"/>
          <p:cNvSpPr>
            <a:spLocks noGrp="1" noChangeArrowheads="1"/>
          </p:cNvSpPr>
          <p:nvPr>
            <p:ph type="body" idx="1"/>
          </p:nvPr>
        </p:nvSpPr>
        <p:spPr>
          <a:xfrm>
            <a:off x="468313" y="1989138"/>
            <a:ext cx="3178175" cy="4525962"/>
          </a:xfrm>
        </p:spPr>
        <p:txBody>
          <a:bodyPr/>
          <a:lstStyle/>
          <a:p>
            <a:pPr eaLnBrk="1" hangingPunct="1">
              <a:lnSpc>
                <a:spcPct val="80000"/>
              </a:lnSpc>
              <a:buFontTx/>
              <a:buNone/>
            </a:pPr>
            <a:r>
              <a:rPr lang="nl-NL" sz="2400" dirty="0" smtClean="0"/>
              <a:t>    José (6 vwo, Karel de Grote College, Nijmegen) maakte in het kader van een praktische opdracht wiskunde met zeer beperkte hulp van haar vader, met eigen inzicht en praktische inventiviteit de objecten in deze presentatie. </a:t>
            </a:r>
          </a:p>
        </p:txBody>
      </p:sp>
      <p:pic>
        <p:nvPicPr>
          <p:cNvPr id="6148" name="Picture 4" descr="IMG_0841"/>
          <p:cNvPicPr>
            <a:picLocks noChangeAspect="1" noChangeArrowheads="1"/>
          </p:cNvPicPr>
          <p:nvPr/>
        </p:nvPicPr>
        <p:blipFill>
          <a:blip r:embed="rId2" cstate="print"/>
          <a:srcRect l="17366" r="9695"/>
          <a:stretch>
            <a:fillRect/>
          </a:stretch>
        </p:blipFill>
        <p:spPr bwMode="auto">
          <a:xfrm>
            <a:off x="4033838" y="1700213"/>
            <a:ext cx="4778375" cy="4897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nl-NL" smtClean="0"/>
              <a:t>Hoe zit het in elkaar? </a:t>
            </a:r>
          </a:p>
        </p:txBody>
      </p:sp>
      <p:pic>
        <p:nvPicPr>
          <p:cNvPr id="4099" name="Picture 4" descr="IMG_0828"/>
          <p:cNvPicPr>
            <a:picLocks noChangeAspect="1" noChangeArrowheads="1"/>
          </p:cNvPicPr>
          <p:nvPr/>
        </p:nvPicPr>
        <p:blipFill>
          <a:blip r:embed="rId2" cstate="print"/>
          <a:srcRect l="14041" r="10274" b="3781"/>
          <a:stretch>
            <a:fillRect/>
          </a:stretch>
        </p:blipFill>
        <p:spPr bwMode="auto">
          <a:xfrm>
            <a:off x="4103688" y="1628775"/>
            <a:ext cx="5040312" cy="4806950"/>
          </a:xfrm>
          <a:prstGeom prst="rect">
            <a:avLst/>
          </a:prstGeom>
          <a:noFill/>
          <a:ln w="9525">
            <a:noFill/>
            <a:miter lim="800000"/>
            <a:headEnd/>
            <a:tailEnd/>
          </a:ln>
        </p:spPr>
      </p:pic>
      <p:sp>
        <p:nvSpPr>
          <p:cNvPr id="4100" name="Rectangle 5"/>
          <p:cNvSpPr>
            <a:spLocks noGrp="1" noChangeArrowheads="1"/>
          </p:cNvSpPr>
          <p:nvPr>
            <p:ph type="body" idx="1"/>
          </p:nvPr>
        </p:nvSpPr>
        <p:spPr>
          <a:xfrm>
            <a:off x="457200" y="1600200"/>
            <a:ext cx="3754438" cy="4781550"/>
          </a:xfrm>
        </p:spPr>
        <p:txBody>
          <a:bodyPr/>
          <a:lstStyle/>
          <a:p>
            <a:pPr eaLnBrk="1" hangingPunct="1">
              <a:lnSpc>
                <a:spcPct val="80000"/>
              </a:lnSpc>
            </a:pPr>
            <a:r>
              <a:rPr lang="nl-NL" sz="2800" smtClean="0"/>
              <a:t>Hoeveel potloden zijn het ?</a:t>
            </a:r>
          </a:p>
          <a:p>
            <a:pPr eaLnBrk="1" hangingPunct="1">
              <a:lnSpc>
                <a:spcPct val="80000"/>
              </a:lnSpc>
            </a:pPr>
            <a:r>
              <a:rPr lang="nl-NL" sz="2800" smtClean="0"/>
              <a:t>Welke vorm hebben doorsneden?</a:t>
            </a:r>
          </a:p>
          <a:p>
            <a:pPr eaLnBrk="1" hangingPunct="1">
              <a:lnSpc>
                <a:spcPct val="80000"/>
              </a:lnSpc>
            </a:pPr>
            <a:r>
              <a:rPr lang="nl-NL" sz="2800" smtClean="0"/>
              <a:t>Welk veelvlak sluiten de potloden in (een uit de cursus Ruimtemeetkunde 1a)</a:t>
            </a:r>
          </a:p>
          <a:p>
            <a:pPr eaLnBrk="1" hangingPunct="1">
              <a:lnSpc>
                <a:spcPct val="80000"/>
              </a:lnSpc>
            </a:pPr>
            <a:r>
              <a:rPr lang="nl-NL" sz="2800" smtClean="0"/>
              <a:t>Welke hoeken maken de potloden met elkaar?</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r>
              <a:rPr lang="nl-NL" dirty="0" smtClean="0"/>
              <a:t>Kerstprijsvraag 2006 </a:t>
            </a:r>
          </a:p>
        </p:txBody>
      </p:sp>
      <p:pic>
        <p:nvPicPr>
          <p:cNvPr id="2051" name="Picture 4" descr="IMG_0874"/>
          <p:cNvPicPr>
            <a:picLocks noChangeAspect="1" noChangeArrowheads="1"/>
          </p:cNvPicPr>
          <p:nvPr/>
        </p:nvPicPr>
        <p:blipFill>
          <a:blip r:embed="rId2" cstate="print"/>
          <a:srcRect t="5054" b="21844"/>
          <a:stretch>
            <a:fillRect/>
          </a:stretch>
        </p:blipFill>
        <p:spPr bwMode="auto">
          <a:xfrm>
            <a:off x="3419475" y="1341438"/>
            <a:ext cx="5330825" cy="5205412"/>
          </a:xfrm>
          <a:prstGeom prst="rect">
            <a:avLst/>
          </a:prstGeom>
          <a:noFill/>
          <a:ln w="9525">
            <a:noFill/>
            <a:miter lim="800000"/>
            <a:headEnd/>
            <a:tailEnd/>
          </a:ln>
        </p:spPr>
      </p:pic>
      <p:sp>
        <p:nvSpPr>
          <p:cNvPr id="2052" name="Text Box 5"/>
          <p:cNvSpPr txBox="1">
            <a:spLocks noChangeArrowheads="1"/>
          </p:cNvSpPr>
          <p:nvPr/>
        </p:nvSpPr>
        <p:spPr bwMode="auto">
          <a:xfrm>
            <a:off x="539751" y="3500438"/>
            <a:ext cx="2880122" cy="3097212"/>
          </a:xfrm>
          <a:prstGeom prst="rect">
            <a:avLst/>
          </a:prstGeom>
          <a:solidFill>
            <a:srgbClr val="FFFFFF"/>
          </a:solidFill>
          <a:ln w="9525">
            <a:noFill/>
            <a:miter lim="800000"/>
            <a:headEnd/>
            <a:tailEnd/>
          </a:ln>
        </p:spPr>
        <p:txBody>
          <a:bodyPr/>
          <a:lstStyle/>
          <a:p>
            <a:r>
              <a:rPr lang="nl-NL" sz="3200" i="1" dirty="0"/>
              <a:t>Een </a:t>
            </a:r>
          </a:p>
          <a:p>
            <a:r>
              <a:rPr lang="nl-NL" sz="6000" i="1" dirty="0">
                <a:solidFill>
                  <a:srgbClr val="FF0000"/>
                </a:solidFill>
              </a:rPr>
              <a:t>k</a:t>
            </a:r>
            <a:r>
              <a:rPr lang="nl-NL" sz="6000" i="1" dirty="0">
                <a:solidFill>
                  <a:srgbClr val="008000"/>
                </a:solidFill>
              </a:rPr>
              <a:t>l</a:t>
            </a:r>
            <a:r>
              <a:rPr lang="nl-NL" sz="6000" i="1" dirty="0">
                <a:solidFill>
                  <a:srgbClr val="0000FF"/>
                </a:solidFill>
              </a:rPr>
              <a:t>e</a:t>
            </a:r>
            <a:r>
              <a:rPr lang="nl-NL" sz="6000" i="1" dirty="0">
                <a:solidFill>
                  <a:srgbClr val="FF6600"/>
                </a:solidFill>
              </a:rPr>
              <a:t>u</a:t>
            </a:r>
            <a:r>
              <a:rPr lang="nl-NL" sz="6000" i="1" dirty="0">
                <a:solidFill>
                  <a:srgbClr val="FF00FF"/>
                </a:solidFill>
              </a:rPr>
              <a:t>r</a:t>
            </a:r>
            <a:r>
              <a:rPr lang="nl-NL" sz="6000" i="1" dirty="0">
                <a:solidFill>
                  <a:srgbClr val="993300"/>
                </a:solidFill>
              </a:rPr>
              <a:t>r</a:t>
            </a:r>
            <a:r>
              <a:rPr lang="nl-NL" sz="6000" i="1" dirty="0">
                <a:solidFill>
                  <a:srgbClr val="800080"/>
                </a:solidFill>
              </a:rPr>
              <a:t>i</a:t>
            </a:r>
            <a:r>
              <a:rPr lang="nl-NL" sz="6000" i="1" dirty="0">
                <a:solidFill>
                  <a:srgbClr val="00FFFF"/>
                </a:solidFill>
              </a:rPr>
              <a:t>j</a:t>
            </a:r>
            <a:r>
              <a:rPr lang="nl-NL" sz="6000" i="1" dirty="0">
                <a:solidFill>
                  <a:srgbClr val="003366"/>
                </a:solidFill>
              </a:rPr>
              <a:t>k</a:t>
            </a:r>
          </a:p>
          <a:p>
            <a:r>
              <a:rPr lang="nl-NL" sz="6000" i="1" dirty="0">
                <a:solidFill>
                  <a:srgbClr val="008000"/>
                </a:solidFill>
              </a:rPr>
              <a:t>2</a:t>
            </a:r>
            <a:r>
              <a:rPr lang="nl-NL" sz="6000" i="1" dirty="0">
                <a:solidFill>
                  <a:srgbClr val="0000FF"/>
                </a:solidFill>
              </a:rPr>
              <a:t>0</a:t>
            </a:r>
            <a:r>
              <a:rPr lang="nl-NL" sz="6000" i="1" dirty="0">
                <a:solidFill>
                  <a:srgbClr val="FF6600"/>
                </a:solidFill>
              </a:rPr>
              <a:t>0</a:t>
            </a:r>
            <a:r>
              <a:rPr lang="nl-NL" sz="6000" i="1" dirty="0">
                <a:solidFill>
                  <a:srgbClr val="FF0000"/>
                </a:solidFill>
              </a:rPr>
              <a:t>7</a:t>
            </a:r>
            <a:r>
              <a:rPr lang="nl-NL" sz="3200" i="1" dirty="0"/>
              <a:t> </a:t>
            </a:r>
          </a:p>
          <a:p>
            <a:r>
              <a:rPr lang="nl-NL" sz="3200" i="1" dirty="0"/>
              <a:t>toegewenst</a:t>
            </a:r>
            <a:endParaRPr lang="nl-NL" sz="3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fontScale="90000"/>
          </a:bodyPr>
          <a:lstStyle/>
          <a:p>
            <a:pPr eaLnBrk="1" hangingPunct="1"/>
            <a:r>
              <a:rPr lang="nl-NL" sz="4000" b="1" smtClean="0"/>
              <a:t>Kerstprijsvraag</a:t>
            </a:r>
            <a:r>
              <a:rPr lang="nl-NL" sz="4000" smtClean="0"/>
              <a:t> </a:t>
            </a:r>
            <a:br>
              <a:rPr lang="nl-NL" sz="4000" smtClean="0"/>
            </a:br>
            <a:r>
              <a:rPr lang="nl-NL" sz="4000" b="1" smtClean="0"/>
              <a:t>Uitdaging 1</a:t>
            </a:r>
            <a:r>
              <a:rPr lang="nl-NL" sz="4000" smtClean="0"/>
              <a:t>:</a:t>
            </a:r>
          </a:p>
        </p:txBody>
      </p:sp>
      <p:sp>
        <p:nvSpPr>
          <p:cNvPr id="7171" name="Rectangle 3"/>
          <p:cNvSpPr>
            <a:spLocks noGrp="1" noChangeArrowheads="1"/>
          </p:cNvSpPr>
          <p:nvPr>
            <p:ph type="body" idx="1"/>
          </p:nvPr>
        </p:nvSpPr>
        <p:spPr/>
        <p:txBody>
          <a:bodyPr/>
          <a:lstStyle/>
          <a:p>
            <a:pPr eaLnBrk="1" hangingPunct="1">
              <a:lnSpc>
                <a:spcPct val="90000"/>
              </a:lnSpc>
            </a:pPr>
            <a:r>
              <a:rPr lang="nl-NL" smtClean="0"/>
              <a:t>Maak dit potloodobject, en lever dat met een kort verslagje van hoe je het gemaakt hebt, uiterlijk 11 januari 2007 in, op Gymnasion kamer 2.110B, of op Van Peltlaan 98, Nijmegen</a:t>
            </a:r>
          </a:p>
          <a:p>
            <a:pPr eaLnBrk="1" hangingPunct="1">
              <a:lnSpc>
                <a:spcPct val="90000"/>
              </a:lnSpc>
            </a:pPr>
            <a:r>
              <a:rPr lang="nl-NL" smtClean="0"/>
              <a:t>Beloning: 1 ect. voor studenten van de lerarenopleiding wiskunde van de HAN, voor anderen een mooie fles wijn. Je krijgt het object na tentoonstelling terug.</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50825" y="0"/>
            <a:ext cx="8353425" cy="1470025"/>
          </a:xfrm>
        </p:spPr>
        <p:txBody>
          <a:bodyPr/>
          <a:lstStyle/>
          <a:p>
            <a:pPr eaLnBrk="1" hangingPunct="1"/>
            <a:r>
              <a:rPr lang="nl-NL" smtClean="0"/>
              <a:t>de kerstprijsvraag 2006</a:t>
            </a:r>
          </a:p>
        </p:txBody>
      </p:sp>
      <p:sp>
        <p:nvSpPr>
          <p:cNvPr id="2051" name="Rectangle 3"/>
          <p:cNvSpPr>
            <a:spLocks noGrp="1" noChangeArrowheads="1"/>
          </p:cNvSpPr>
          <p:nvPr>
            <p:ph type="subTitle" idx="1"/>
          </p:nvPr>
        </p:nvSpPr>
        <p:spPr>
          <a:xfrm>
            <a:off x="1403350" y="4652963"/>
            <a:ext cx="6400800" cy="1752600"/>
          </a:xfrm>
        </p:spPr>
        <p:txBody>
          <a:bodyPr/>
          <a:lstStyle/>
          <a:p>
            <a:pPr eaLnBrk="1" hangingPunct="1"/>
            <a:r>
              <a:rPr lang="nl-NL" smtClean="0"/>
              <a:t>inzendingen</a:t>
            </a:r>
          </a:p>
          <a:p>
            <a:pPr eaLnBrk="1" hangingPunct="1"/>
            <a:r>
              <a:rPr lang="nl-NL" smtClean="0"/>
              <a:t>een beetje wiskunde</a:t>
            </a:r>
          </a:p>
          <a:p>
            <a:pPr eaLnBrk="1" hangingPunct="1"/>
            <a:r>
              <a:rPr lang="nl-NL" smtClean="0"/>
              <a:t>iets over werkwijze</a:t>
            </a:r>
          </a:p>
        </p:txBody>
      </p:sp>
      <p:pic>
        <p:nvPicPr>
          <p:cNvPr id="2052" name="Picture 5" descr="IMG_0960"/>
          <p:cNvPicPr>
            <a:picLocks noChangeAspect="1" noChangeArrowheads="1"/>
          </p:cNvPicPr>
          <p:nvPr/>
        </p:nvPicPr>
        <p:blipFill>
          <a:blip r:embed="rId2" cstate="print"/>
          <a:srcRect/>
          <a:stretch>
            <a:fillRect/>
          </a:stretch>
        </p:blipFill>
        <p:spPr bwMode="auto">
          <a:xfrm>
            <a:off x="2195513" y="1196975"/>
            <a:ext cx="4522787" cy="3392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Grp="1" noChangeArrowheads="1"/>
          </p:cNvSpPr>
          <p:nvPr>
            <p:ph type="title" sz="quarter"/>
          </p:nvPr>
        </p:nvSpPr>
        <p:spPr/>
        <p:txBody>
          <a:bodyPr/>
          <a:lstStyle/>
          <a:p>
            <a:pPr eaLnBrk="1" hangingPunct="1"/>
            <a:endParaRPr lang="nl-NL" smtClean="0"/>
          </a:p>
        </p:txBody>
      </p:sp>
      <p:pic>
        <p:nvPicPr>
          <p:cNvPr id="3075" name="Picture 5" descr="P1010172"/>
          <p:cNvPicPr>
            <a:picLocks noChangeAspect="1" noChangeArrowheads="1"/>
          </p:cNvPicPr>
          <p:nvPr/>
        </p:nvPicPr>
        <p:blipFill>
          <a:blip r:embed="rId2" cstate="print"/>
          <a:srcRect/>
          <a:stretch>
            <a:fillRect/>
          </a:stretch>
        </p:blipFill>
        <p:spPr bwMode="auto">
          <a:xfrm>
            <a:off x="0" y="0"/>
            <a:ext cx="3059113" cy="2295525"/>
          </a:xfrm>
          <a:prstGeom prst="rect">
            <a:avLst/>
          </a:prstGeom>
          <a:noFill/>
          <a:ln w="9525">
            <a:noFill/>
            <a:miter lim="800000"/>
            <a:headEnd/>
            <a:tailEnd/>
          </a:ln>
        </p:spPr>
      </p:pic>
      <p:pic>
        <p:nvPicPr>
          <p:cNvPr id="3076" name="Picture 6" descr="potloodobject lumens"/>
          <p:cNvPicPr>
            <a:picLocks noGrp="1" noChangeAspect="1" noChangeArrowheads="1"/>
          </p:cNvPicPr>
          <p:nvPr>
            <p:ph type="body" idx="4294967295"/>
          </p:nvPr>
        </p:nvPicPr>
        <p:blipFill>
          <a:blip r:embed="rId3" cstate="print"/>
          <a:srcRect/>
          <a:stretch>
            <a:fillRect/>
          </a:stretch>
        </p:blipFill>
        <p:spPr>
          <a:xfrm>
            <a:off x="3059113" y="0"/>
            <a:ext cx="3025775" cy="2276475"/>
          </a:xfrm>
          <a:noFill/>
        </p:spPr>
      </p:pic>
      <p:pic>
        <p:nvPicPr>
          <p:cNvPr id="3077" name="Picture 12" descr="IMG_0937"/>
          <p:cNvPicPr>
            <a:picLocks noGrp="1" noChangeAspect="1" noChangeArrowheads="1"/>
          </p:cNvPicPr>
          <p:nvPr>
            <p:ph sz="quarter" idx="2"/>
          </p:nvPr>
        </p:nvPicPr>
        <p:blipFill>
          <a:blip r:embed="rId4" cstate="print"/>
          <a:srcRect/>
          <a:stretch>
            <a:fillRect/>
          </a:stretch>
        </p:blipFill>
        <p:spPr>
          <a:xfrm>
            <a:off x="6084888" y="0"/>
            <a:ext cx="3059112" cy="2293938"/>
          </a:xfrm>
          <a:noFill/>
        </p:spPr>
      </p:pic>
      <p:pic>
        <p:nvPicPr>
          <p:cNvPr id="3078" name="Picture 13" descr="IMG_0941"/>
          <p:cNvPicPr>
            <a:picLocks noGrp="1" noChangeAspect="1" noChangeArrowheads="1"/>
          </p:cNvPicPr>
          <p:nvPr>
            <p:ph sz="quarter" idx="1"/>
          </p:nvPr>
        </p:nvPicPr>
        <p:blipFill>
          <a:blip r:embed="rId5" cstate="print"/>
          <a:srcRect/>
          <a:stretch>
            <a:fillRect/>
          </a:stretch>
        </p:blipFill>
        <p:spPr>
          <a:xfrm>
            <a:off x="0" y="2276475"/>
            <a:ext cx="3059113" cy="2293938"/>
          </a:xfrm>
          <a:noFill/>
        </p:spPr>
      </p:pic>
      <p:pic>
        <p:nvPicPr>
          <p:cNvPr id="3079" name="Picture 14" descr="IMG_0942"/>
          <p:cNvPicPr>
            <a:picLocks noGrp="1" noChangeAspect="1" noChangeArrowheads="1"/>
          </p:cNvPicPr>
          <p:nvPr>
            <p:ph sz="quarter" idx="3"/>
          </p:nvPr>
        </p:nvPicPr>
        <p:blipFill>
          <a:blip r:embed="rId6" cstate="print"/>
          <a:srcRect/>
          <a:stretch>
            <a:fillRect/>
          </a:stretch>
        </p:blipFill>
        <p:spPr>
          <a:xfrm>
            <a:off x="3059113" y="2276475"/>
            <a:ext cx="3025775" cy="2270125"/>
          </a:xfrm>
          <a:noFill/>
        </p:spPr>
      </p:pic>
      <p:pic>
        <p:nvPicPr>
          <p:cNvPr id="3080" name="Picture 15" descr="IMG_0945"/>
          <p:cNvPicPr>
            <a:picLocks noGrp="1" noChangeAspect="1" noChangeArrowheads="1"/>
          </p:cNvPicPr>
          <p:nvPr>
            <p:ph sz="quarter" idx="4"/>
          </p:nvPr>
        </p:nvPicPr>
        <p:blipFill>
          <a:blip r:embed="rId7" cstate="print"/>
          <a:srcRect/>
          <a:stretch>
            <a:fillRect/>
          </a:stretch>
        </p:blipFill>
        <p:spPr>
          <a:xfrm>
            <a:off x="6084888" y="2276475"/>
            <a:ext cx="3059112" cy="2295525"/>
          </a:xfrm>
          <a:noFill/>
        </p:spPr>
      </p:pic>
      <p:pic>
        <p:nvPicPr>
          <p:cNvPr id="3081" name="Picture 17" descr="IMG_0947"/>
          <p:cNvPicPr>
            <a:picLocks noChangeAspect="1" noChangeArrowheads="1"/>
          </p:cNvPicPr>
          <p:nvPr/>
        </p:nvPicPr>
        <p:blipFill>
          <a:blip r:embed="rId8" cstate="print"/>
          <a:srcRect/>
          <a:stretch>
            <a:fillRect/>
          </a:stretch>
        </p:blipFill>
        <p:spPr bwMode="auto">
          <a:xfrm>
            <a:off x="0" y="4564063"/>
            <a:ext cx="3059113" cy="2293937"/>
          </a:xfrm>
          <a:prstGeom prst="rect">
            <a:avLst/>
          </a:prstGeom>
          <a:noFill/>
          <a:ln w="9525">
            <a:noFill/>
            <a:miter lim="800000"/>
            <a:headEnd/>
            <a:tailEnd/>
          </a:ln>
        </p:spPr>
      </p:pic>
      <p:pic>
        <p:nvPicPr>
          <p:cNvPr id="3082" name="Picture 18" descr="IMG_0953"/>
          <p:cNvPicPr>
            <a:picLocks noChangeAspect="1" noChangeArrowheads="1"/>
          </p:cNvPicPr>
          <p:nvPr/>
        </p:nvPicPr>
        <p:blipFill>
          <a:blip r:embed="rId9" cstate="print"/>
          <a:srcRect/>
          <a:stretch>
            <a:fillRect/>
          </a:stretch>
        </p:blipFill>
        <p:spPr bwMode="auto">
          <a:xfrm>
            <a:off x="3059113" y="4562475"/>
            <a:ext cx="3060700" cy="2295525"/>
          </a:xfrm>
          <a:prstGeom prst="rect">
            <a:avLst/>
          </a:prstGeom>
          <a:noFill/>
          <a:ln w="9525">
            <a:noFill/>
            <a:miter lim="800000"/>
            <a:headEnd/>
            <a:tailEnd/>
          </a:ln>
        </p:spPr>
      </p:pic>
      <p:pic>
        <p:nvPicPr>
          <p:cNvPr id="3083" name="Picture 19" descr="IMG_0956"/>
          <p:cNvPicPr>
            <a:picLocks noChangeAspect="1" noChangeArrowheads="1"/>
          </p:cNvPicPr>
          <p:nvPr/>
        </p:nvPicPr>
        <p:blipFill>
          <a:blip r:embed="rId10" cstate="print"/>
          <a:srcRect/>
          <a:stretch>
            <a:fillRect/>
          </a:stretch>
        </p:blipFill>
        <p:spPr bwMode="auto">
          <a:xfrm>
            <a:off x="6084888" y="4562475"/>
            <a:ext cx="3059112" cy="229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sz="quarter"/>
          </p:nvPr>
        </p:nvSpPr>
        <p:spPr/>
        <p:txBody>
          <a:bodyPr/>
          <a:lstStyle/>
          <a:p>
            <a:pPr eaLnBrk="1" hangingPunct="1"/>
            <a:endParaRPr lang="nl-NL" smtClean="0"/>
          </a:p>
        </p:txBody>
      </p:sp>
      <p:pic>
        <p:nvPicPr>
          <p:cNvPr id="4099" name="Picture 10" descr="IMG_0950"/>
          <p:cNvPicPr>
            <a:picLocks noGrp="1" noChangeAspect="1" noChangeArrowheads="1"/>
          </p:cNvPicPr>
          <p:nvPr>
            <p:ph sz="quarter" idx="2"/>
          </p:nvPr>
        </p:nvPicPr>
        <p:blipFill>
          <a:blip r:embed="rId2" cstate="print"/>
          <a:srcRect/>
          <a:stretch>
            <a:fillRect/>
          </a:stretch>
        </p:blipFill>
        <p:spPr>
          <a:xfrm>
            <a:off x="0" y="0"/>
            <a:ext cx="2987675" cy="2241550"/>
          </a:xfrm>
          <a:noFill/>
        </p:spPr>
      </p:pic>
      <p:pic>
        <p:nvPicPr>
          <p:cNvPr id="4100" name="Picture 16" descr="IMG_0962"/>
          <p:cNvPicPr>
            <a:picLocks noGrp="1" noChangeAspect="1" noChangeArrowheads="1"/>
          </p:cNvPicPr>
          <p:nvPr>
            <p:ph sz="quarter" idx="3"/>
          </p:nvPr>
        </p:nvPicPr>
        <p:blipFill>
          <a:blip r:embed="rId3" cstate="print"/>
          <a:srcRect/>
          <a:stretch>
            <a:fillRect/>
          </a:stretch>
        </p:blipFill>
        <p:spPr>
          <a:xfrm>
            <a:off x="1476375" y="2241550"/>
            <a:ext cx="3059113" cy="2295525"/>
          </a:xfrm>
          <a:noFill/>
        </p:spPr>
      </p:pic>
      <p:pic>
        <p:nvPicPr>
          <p:cNvPr id="4101" name="Picture 17" descr="IMG_0963"/>
          <p:cNvPicPr>
            <a:picLocks noGrp="1" noChangeAspect="1" noChangeArrowheads="1"/>
          </p:cNvPicPr>
          <p:nvPr>
            <p:ph sz="quarter" idx="4"/>
          </p:nvPr>
        </p:nvPicPr>
        <p:blipFill>
          <a:blip r:embed="rId4" cstate="print"/>
          <a:srcRect/>
          <a:stretch>
            <a:fillRect/>
          </a:stretch>
        </p:blipFill>
        <p:spPr>
          <a:xfrm>
            <a:off x="0" y="4562475"/>
            <a:ext cx="3059113" cy="2295525"/>
          </a:xfrm>
          <a:noFill/>
        </p:spPr>
      </p:pic>
      <p:pic>
        <p:nvPicPr>
          <p:cNvPr id="4102" name="Picture 18" descr="IMG_0959"/>
          <p:cNvPicPr>
            <a:picLocks noGrp="1" noChangeAspect="1" noChangeArrowheads="1"/>
          </p:cNvPicPr>
          <p:nvPr>
            <p:ph sz="quarter" idx="1"/>
          </p:nvPr>
        </p:nvPicPr>
        <p:blipFill>
          <a:blip r:embed="rId5" cstate="print"/>
          <a:srcRect/>
          <a:stretch>
            <a:fillRect/>
          </a:stretch>
        </p:blipFill>
        <p:spPr>
          <a:xfrm>
            <a:off x="4572000" y="3429000"/>
            <a:ext cx="4572000" cy="3429000"/>
          </a:xfrm>
          <a:noFill/>
        </p:spPr>
      </p:pic>
      <p:pic>
        <p:nvPicPr>
          <p:cNvPr id="4103" name="Picture 19" descr="IMG_0961"/>
          <p:cNvPicPr>
            <a:picLocks noChangeAspect="1" noChangeArrowheads="1"/>
          </p:cNvPicPr>
          <p:nvPr/>
        </p:nvPicPr>
        <p:blipFill>
          <a:blip r:embed="rId6" cstate="print"/>
          <a:srcRect/>
          <a:stretch>
            <a:fillRect/>
          </a:stretch>
        </p:blipFill>
        <p:spPr bwMode="auto">
          <a:xfrm>
            <a:off x="4572000" y="0"/>
            <a:ext cx="45720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908050"/>
            <a:ext cx="2459038" cy="3009900"/>
          </a:xfrm>
        </p:spPr>
        <p:txBody>
          <a:bodyPr>
            <a:normAutofit fontScale="90000"/>
          </a:bodyPr>
          <a:lstStyle/>
          <a:p>
            <a:pPr eaLnBrk="1" hangingPunct="1"/>
            <a:r>
              <a:rPr lang="nl-NL" sz="2400" smtClean="0"/>
              <a:t>het klapstuk:</a:t>
            </a:r>
            <a:br>
              <a:rPr lang="nl-NL" sz="2400" smtClean="0"/>
            </a:br>
            <a:r>
              <a:rPr lang="nl-NL" sz="2400" smtClean="0"/>
              <a:t/>
            </a:r>
            <a:br>
              <a:rPr lang="nl-NL" sz="2400" smtClean="0"/>
            </a:br>
            <a:r>
              <a:rPr lang="nl-NL" sz="2400" smtClean="0"/>
              <a:t>van hans van haaren, deeltijdstudent</a:t>
            </a:r>
            <a:br>
              <a:rPr lang="nl-NL" sz="2400" smtClean="0"/>
            </a:br>
            <a:r>
              <a:rPr lang="nl-NL" sz="2400" smtClean="0"/>
              <a:t>(ex-timmerman)</a:t>
            </a:r>
            <a:br>
              <a:rPr lang="nl-NL" sz="2400" smtClean="0"/>
            </a:br>
            <a:r>
              <a:rPr lang="nl-NL" sz="2400" smtClean="0"/>
              <a:t/>
            </a:r>
            <a:br>
              <a:rPr lang="nl-NL" sz="2400" smtClean="0"/>
            </a:br>
            <a:r>
              <a:rPr lang="nl-NL" sz="2400" smtClean="0"/>
              <a:t>kastanjehout, vele uren zagen en schuren</a:t>
            </a:r>
          </a:p>
        </p:txBody>
      </p:sp>
      <p:pic>
        <p:nvPicPr>
          <p:cNvPr id="5123" name="Picture 3" descr="IMG_0933"/>
          <p:cNvPicPr>
            <a:picLocks noGrp="1" noChangeAspect="1" noChangeArrowheads="1"/>
          </p:cNvPicPr>
          <p:nvPr>
            <p:ph sz="half" idx="1"/>
          </p:nvPr>
        </p:nvPicPr>
        <p:blipFill>
          <a:blip r:embed="rId2" cstate="print"/>
          <a:srcRect/>
          <a:stretch>
            <a:fillRect/>
          </a:stretch>
        </p:blipFill>
        <p:spPr>
          <a:xfrm>
            <a:off x="0" y="4508500"/>
            <a:ext cx="3132138" cy="2349500"/>
          </a:xfrm>
          <a:noFill/>
        </p:spPr>
      </p:pic>
      <p:pic>
        <p:nvPicPr>
          <p:cNvPr id="5124" name="Picture 4" descr="IMG_0935"/>
          <p:cNvPicPr>
            <a:picLocks noGrp="1" noChangeAspect="1" noChangeArrowheads="1"/>
          </p:cNvPicPr>
          <p:nvPr>
            <p:ph sz="quarter" idx="2"/>
          </p:nvPr>
        </p:nvPicPr>
        <p:blipFill>
          <a:blip r:embed="rId3" cstate="print"/>
          <a:srcRect/>
          <a:stretch>
            <a:fillRect/>
          </a:stretch>
        </p:blipFill>
        <p:spPr>
          <a:xfrm>
            <a:off x="3027363" y="0"/>
            <a:ext cx="6102350" cy="6858000"/>
          </a:xfrm>
          <a:noFill/>
        </p:spPr>
      </p:pic>
      <p:sp>
        <p:nvSpPr>
          <p:cNvPr id="5125" name="Rectangle 7"/>
          <p:cNvSpPr>
            <a:spLocks noGrp="1" noChangeArrowheads="1"/>
          </p:cNvSpPr>
          <p:nvPr>
            <p:ph sz="quarter" idx="3"/>
          </p:nvPr>
        </p:nvSpPr>
        <p:spPr/>
        <p:txBody>
          <a:bodyPr/>
          <a:lstStyle/>
          <a:p>
            <a:pPr eaLnBrk="1" hangingPunct="1"/>
            <a:endParaRPr lang="nl-NL" sz="240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nl-NL" smtClean="0"/>
              <a:t>Uitspraken in de verslagjes</a:t>
            </a:r>
          </a:p>
        </p:txBody>
      </p:sp>
      <p:sp>
        <p:nvSpPr>
          <p:cNvPr id="7171" name="Rectangle 3"/>
          <p:cNvSpPr>
            <a:spLocks noGrp="1" noChangeArrowheads="1"/>
          </p:cNvSpPr>
          <p:nvPr>
            <p:ph type="body" idx="1"/>
          </p:nvPr>
        </p:nvSpPr>
        <p:spPr/>
        <p:txBody>
          <a:bodyPr/>
          <a:lstStyle/>
          <a:p>
            <a:pPr eaLnBrk="1" hangingPunct="1">
              <a:lnSpc>
                <a:spcPct val="90000"/>
              </a:lnSpc>
            </a:pPr>
            <a:r>
              <a:rPr lang="nl-NL" smtClean="0"/>
              <a:t>dit was nou eens een echte uitdaging. En leuk, maar ook bijzonder spannend om te doen ..... </a:t>
            </a:r>
          </a:p>
          <a:p>
            <a:pPr eaLnBrk="1" hangingPunct="1">
              <a:lnSpc>
                <a:spcPct val="90000"/>
              </a:lnSpc>
            </a:pPr>
            <a:r>
              <a:rPr lang="nl-NL" smtClean="0"/>
              <a:t>ik had het meegenomen op skivakantie...</a:t>
            </a:r>
          </a:p>
          <a:p>
            <a:pPr eaLnBrk="1" hangingPunct="1">
              <a:lnSpc>
                <a:spcPct val="90000"/>
              </a:lnSpc>
            </a:pPr>
            <a:r>
              <a:rPr lang="nl-NL" smtClean="0"/>
              <a:t>de rest van de familie vond het erg interessant en iedereen vond dat ik het moest doen.....</a:t>
            </a:r>
          </a:p>
          <a:p>
            <a:pPr eaLnBrk="1" hangingPunct="1">
              <a:lnSpc>
                <a:spcPct val="90000"/>
              </a:lnSpc>
            </a:pPr>
            <a:r>
              <a:rPr lang="nl-NL" smtClean="0"/>
              <a:t>en taadaa!! het mooie kunstwerk was af!</a:t>
            </a:r>
          </a:p>
          <a:p>
            <a:pPr eaLnBrk="1" hangingPunct="1">
              <a:lnSpc>
                <a:spcPct val="90000"/>
              </a:lnSpc>
            </a:pPr>
            <a:r>
              <a:rPr lang="nl-NL" smtClean="0"/>
              <a:t>ik ben er heel trots op...</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nl-NL" smtClean="0"/>
              <a:t>een beetje wiskundige theorie</a:t>
            </a:r>
          </a:p>
        </p:txBody>
      </p:sp>
      <p:sp>
        <p:nvSpPr>
          <p:cNvPr id="9219" name="Rectangle 3"/>
          <p:cNvSpPr>
            <a:spLocks noGrp="1" noChangeArrowheads="1"/>
          </p:cNvSpPr>
          <p:nvPr>
            <p:ph type="body" idx="1"/>
          </p:nvPr>
        </p:nvSpPr>
        <p:spPr>
          <a:xfrm>
            <a:off x="457200" y="1600200"/>
            <a:ext cx="3178175" cy="4525963"/>
          </a:xfrm>
        </p:spPr>
        <p:txBody>
          <a:bodyPr/>
          <a:lstStyle/>
          <a:p>
            <a:pPr eaLnBrk="1" hangingPunct="1"/>
            <a:r>
              <a:rPr lang="nl-NL" smtClean="0"/>
              <a:t>wat voor veelvlak zit er  binnenin ?</a:t>
            </a:r>
          </a:p>
          <a:p>
            <a:pPr eaLnBrk="1" hangingPunct="1"/>
            <a:r>
              <a:rPr lang="nl-NL" smtClean="0"/>
              <a:t>met 4 zeshoekige doorsneden</a:t>
            </a:r>
          </a:p>
          <a:p>
            <a:pPr eaLnBrk="1" hangingPunct="1"/>
            <a:r>
              <a:rPr lang="nl-NL" smtClean="0"/>
              <a:t>en ribben in 4 richtingen</a:t>
            </a:r>
          </a:p>
        </p:txBody>
      </p:sp>
      <p:pic>
        <p:nvPicPr>
          <p:cNvPr id="9220" name="Picture 4"/>
          <p:cNvPicPr>
            <a:picLocks noChangeAspect="1" noChangeArrowheads="1"/>
          </p:cNvPicPr>
          <p:nvPr/>
        </p:nvPicPr>
        <p:blipFill>
          <a:blip r:embed="rId2" cstate="print"/>
          <a:srcRect/>
          <a:stretch>
            <a:fillRect/>
          </a:stretch>
        </p:blipFill>
        <p:spPr bwMode="auto">
          <a:xfrm>
            <a:off x="4067175" y="1196975"/>
            <a:ext cx="4591050" cy="5314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vooraf</a:t>
            </a:r>
            <a:endParaRPr lang="nl-NL" dirty="0"/>
          </a:p>
        </p:txBody>
      </p:sp>
      <p:sp>
        <p:nvSpPr>
          <p:cNvPr id="3" name="Tijdelijke aanduiding voor inhoud 2"/>
          <p:cNvSpPr>
            <a:spLocks noGrp="1"/>
          </p:cNvSpPr>
          <p:nvPr>
            <p:ph idx="1"/>
          </p:nvPr>
        </p:nvSpPr>
        <p:spPr>
          <a:xfrm>
            <a:off x="457200" y="1600200"/>
            <a:ext cx="8229600" cy="5069160"/>
          </a:xfrm>
        </p:spPr>
        <p:txBody>
          <a:bodyPr>
            <a:normAutofit/>
          </a:bodyPr>
          <a:lstStyle/>
          <a:p>
            <a:r>
              <a:rPr lang="nl-NL" dirty="0" smtClean="0"/>
              <a:t>Voorstellen</a:t>
            </a:r>
          </a:p>
          <a:p>
            <a:r>
              <a:rPr lang="nl-NL" dirty="0" smtClean="0"/>
              <a:t>Vanaf 1983 kerstkaarten, eerst alleen voor </a:t>
            </a:r>
            <a:r>
              <a:rPr lang="nl-NL" dirty="0" err="1" smtClean="0"/>
              <a:t>mentor-groep</a:t>
            </a:r>
            <a:r>
              <a:rPr lang="nl-NL" dirty="0" smtClean="0"/>
              <a:t>, daarna ook collega’s en alle groepen waaraan ik les gaf, daarna alle studenten namens de sectie</a:t>
            </a:r>
          </a:p>
          <a:p>
            <a:r>
              <a:rPr lang="nl-NL" dirty="0" smtClean="0"/>
              <a:t>Vooral aansluitend bij ‘mijn’ vakken. ( RM)</a:t>
            </a:r>
          </a:p>
          <a:p>
            <a:r>
              <a:rPr lang="nl-NL" dirty="0" smtClean="0"/>
              <a:t>Van eerst alleen een beeld met handgeschreven wens , naar activiteit erbij, tot Kerstprijsvraag</a:t>
            </a:r>
          </a:p>
          <a:p>
            <a:pPr>
              <a:buNone/>
            </a:pPr>
            <a:endParaRPr lang="nl-NL"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188913"/>
            <a:ext cx="5795963" cy="719137"/>
          </a:xfrm>
        </p:spPr>
        <p:txBody>
          <a:bodyPr/>
          <a:lstStyle/>
          <a:p>
            <a:pPr eaLnBrk="1" hangingPunct="1"/>
            <a:r>
              <a:rPr lang="nl-NL" sz="4000" smtClean="0"/>
              <a:t>ruitentwaalfvlak </a:t>
            </a:r>
          </a:p>
        </p:txBody>
      </p:sp>
      <p:pic>
        <p:nvPicPr>
          <p:cNvPr id="10243" name="Picture 3"/>
          <p:cNvPicPr>
            <a:picLocks noChangeAspect="1" noChangeArrowheads="1"/>
          </p:cNvPicPr>
          <p:nvPr/>
        </p:nvPicPr>
        <p:blipFill>
          <a:blip r:embed="rId2" cstate="print"/>
          <a:srcRect/>
          <a:stretch>
            <a:fillRect/>
          </a:stretch>
        </p:blipFill>
        <p:spPr bwMode="auto">
          <a:xfrm>
            <a:off x="3222625" y="830263"/>
            <a:ext cx="5921375" cy="6027737"/>
          </a:xfrm>
          <a:prstGeom prst="rect">
            <a:avLst/>
          </a:prstGeom>
          <a:noFill/>
          <a:ln w="9525">
            <a:noFill/>
            <a:miter lim="800000"/>
            <a:headEnd/>
            <a:tailEnd/>
          </a:ln>
        </p:spPr>
      </p:pic>
      <p:sp>
        <p:nvSpPr>
          <p:cNvPr id="10244" name="Text Box 4"/>
          <p:cNvSpPr txBox="1">
            <a:spLocks noChangeArrowheads="1"/>
          </p:cNvSpPr>
          <p:nvPr/>
        </p:nvSpPr>
        <p:spPr bwMode="auto">
          <a:xfrm>
            <a:off x="395288" y="2060575"/>
            <a:ext cx="2736850" cy="4076700"/>
          </a:xfrm>
          <a:prstGeom prst="rect">
            <a:avLst/>
          </a:prstGeom>
          <a:noFill/>
          <a:ln w="9525">
            <a:noFill/>
            <a:miter lim="800000"/>
            <a:headEnd/>
            <a:tailEnd/>
          </a:ln>
        </p:spPr>
        <p:txBody>
          <a:bodyPr>
            <a:spAutoFit/>
          </a:bodyPr>
          <a:lstStyle/>
          <a:p>
            <a:pPr>
              <a:spcBef>
                <a:spcPct val="50000"/>
              </a:spcBef>
            </a:pPr>
            <a:r>
              <a:rPr lang="nl-NL"/>
              <a:t>dit kun je zien als een vorm opgebouwd uit piramides op een kubus, zó dat driehoekige zijvlakken in elkar doorlopen.</a:t>
            </a:r>
          </a:p>
          <a:p>
            <a:pPr>
              <a:spcBef>
                <a:spcPct val="50000"/>
              </a:spcBef>
            </a:pPr>
            <a:r>
              <a:rPr lang="nl-NL"/>
              <a:t>als je de hoeken in de ruiten berekent weet je ook precies de hoeken tussen de potloden: </a:t>
            </a:r>
          </a:p>
          <a:p>
            <a:pPr>
              <a:spcBef>
                <a:spcPct val="50000"/>
              </a:spcBef>
            </a:pPr>
            <a:r>
              <a:rPr lang="nl-NL"/>
              <a:t>ongeveer 70 of 110 graden </a:t>
            </a:r>
          </a:p>
          <a:p>
            <a:pPr>
              <a:spcBef>
                <a:spcPct val="50000"/>
              </a:spcBef>
            </a:pPr>
            <a:r>
              <a:rPr lang="nl-NL"/>
              <a:t>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sz="quarter"/>
          </p:nvPr>
        </p:nvSpPr>
        <p:spPr>
          <a:xfrm>
            <a:off x="250825" y="0"/>
            <a:ext cx="8697913" cy="1143000"/>
          </a:xfrm>
        </p:spPr>
        <p:txBody>
          <a:bodyPr/>
          <a:lstStyle/>
          <a:p>
            <a:pPr eaLnBrk="1" hangingPunct="1"/>
            <a:r>
              <a:rPr lang="nl-NL" sz="2800" smtClean="0"/>
              <a:t> vrijwel iedereen maakte het object  al doende</a:t>
            </a:r>
          </a:p>
        </p:txBody>
      </p:sp>
      <p:sp>
        <p:nvSpPr>
          <p:cNvPr id="11267" name="Rectangle 7"/>
          <p:cNvSpPr>
            <a:spLocks noGrp="1" noChangeArrowheads="1"/>
          </p:cNvSpPr>
          <p:nvPr>
            <p:ph sz="quarter" idx="3"/>
          </p:nvPr>
        </p:nvSpPr>
        <p:spPr/>
        <p:txBody>
          <a:bodyPr/>
          <a:lstStyle/>
          <a:p>
            <a:pPr eaLnBrk="1" hangingPunct="1"/>
            <a:endParaRPr lang="nl-NL" sz="2400" smtClean="0"/>
          </a:p>
        </p:txBody>
      </p:sp>
      <p:sp>
        <p:nvSpPr>
          <p:cNvPr id="11268" name="Rectangle 8"/>
          <p:cNvSpPr>
            <a:spLocks noGrp="1" noChangeArrowheads="1"/>
          </p:cNvSpPr>
          <p:nvPr>
            <p:ph sz="quarter" idx="4"/>
          </p:nvPr>
        </p:nvSpPr>
        <p:spPr/>
        <p:txBody>
          <a:bodyPr/>
          <a:lstStyle/>
          <a:p>
            <a:pPr eaLnBrk="1" hangingPunct="1"/>
            <a:endParaRPr lang="nl-NL" sz="2400" smtClean="0"/>
          </a:p>
        </p:txBody>
      </p:sp>
      <p:sp>
        <p:nvSpPr>
          <p:cNvPr id="11269" name="Rectangle 11"/>
          <p:cNvSpPr>
            <a:spLocks noGrp="1" noChangeArrowheads="1"/>
          </p:cNvSpPr>
          <p:nvPr>
            <p:ph sz="quarter" idx="2"/>
          </p:nvPr>
        </p:nvSpPr>
        <p:spPr/>
        <p:txBody>
          <a:bodyPr/>
          <a:lstStyle/>
          <a:p>
            <a:pPr eaLnBrk="1" hangingPunct="1"/>
            <a:endParaRPr lang="nl-NL" sz="2400" smtClean="0"/>
          </a:p>
        </p:txBody>
      </p:sp>
      <p:pic>
        <p:nvPicPr>
          <p:cNvPr id="11270" name="Picture 13" descr="S5020127"/>
          <p:cNvPicPr>
            <a:picLocks noGrp="1" noChangeAspect="1" noChangeArrowheads="1"/>
          </p:cNvPicPr>
          <p:nvPr>
            <p:ph sz="quarter" idx="1"/>
          </p:nvPr>
        </p:nvPicPr>
        <p:blipFill>
          <a:blip r:embed="rId2" cstate="print"/>
          <a:srcRect/>
          <a:stretch>
            <a:fillRect/>
          </a:stretch>
        </p:blipFill>
        <p:spPr>
          <a:xfrm>
            <a:off x="900113" y="941388"/>
            <a:ext cx="7632700" cy="5727700"/>
          </a:xfr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sz="quarter"/>
          </p:nvPr>
        </p:nvSpPr>
        <p:spPr>
          <a:xfrm>
            <a:off x="457200" y="274638"/>
            <a:ext cx="5483225" cy="1143000"/>
          </a:xfrm>
        </p:spPr>
        <p:txBody>
          <a:bodyPr>
            <a:normAutofit fontScale="90000"/>
          </a:bodyPr>
          <a:lstStyle/>
          <a:p>
            <a:pPr eaLnBrk="1" hangingPunct="1">
              <a:defRPr/>
            </a:pPr>
            <a:r>
              <a:rPr lang="nl-NL" dirty="0" smtClean="0"/>
              <a:t>Een praktische werkwijze</a:t>
            </a:r>
          </a:p>
        </p:txBody>
      </p:sp>
      <p:pic>
        <p:nvPicPr>
          <p:cNvPr id="13315" name="Tijdelijke aanduiding voor inhoud 6" descr="IMG_1459.JPG"/>
          <p:cNvPicPr>
            <a:picLocks noGrp="1" noChangeAspect="1"/>
          </p:cNvPicPr>
          <p:nvPr>
            <p:ph sz="quarter" idx="1"/>
          </p:nvPr>
        </p:nvPicPr>
        <p:blipFill>
          <a:blip r:embed="rId2" cstate="print"/>
          <a:srcRect/>
          <a:stretch>
            <a:fillRect/>
          </a:stretch>
        </p:blipFill>
        <p:spPr>
          <a:xfrm>
            <a:off x="4499993" y="2780929"/>
            <a:ext cx="3384376" cy="2538638"/>
          </a:xfrm>
        </p:spPr>
      </p:pic>
      <p:pic>
        <p:nvPicPr>
          <p:cNvPr id="13316" name="Tijdelijke aanduiding voor inhoud 7" descr="IMG_1460.JPG"/>
          <p:cNvPicPr>
            <a:picLocks noGrp="1" noChangeAspect="1"/>
          </p:cNvPicPr>
          <p:nvPr>
            <p:ph sz="quarter" idx="2"/>
          </p:nvPr>
        </p:nvPicPr>
        <p:blipFill>
          <a:blip r:embed="rId3" cstate="print"/>
          <a:srcRect/>
          <a:stretch>
            <a:fillRect/>
          </a:stretch>
        </p:blipFill>
        <p:spPr>
          <a:xfrm>
            <a:off x="468313" y="1341438"/>
            <a:ext cx="3941762" cy="5256212"/>
          </a:xfrm>
        </p:spPr>
      </p:pic>
      <p:pic>
        <p:nvPicPr>
          <p:cNvPr id="13317" name="Picture 6" descr="IMG_0874"/>
          <p:cNvPicPr>
            <a:picLocks noChangeAspect="1" noChangeArrowheads="1"/>
          </p:cNvPicPr>
          <p:nvPr/>
        </p:nvPicPr>
        <p:blipFill>
          <a:blip r:embed="rId4" cstate="print"/>
          <a:srcRect t="4207" b="22008"/>
          <a:stretch>
            <a:fillRect/>
          </a:stretch>
        </p:blipFill>
        <p:spPr bwMode="auto">
          <a:xfrm>
            <a:off x="6443663" y="0"/>
            <a:ext cx="2700337" cy="2655888"/>
          </a:xfrm>
          <a:prstGeom prst="rect">
            <a:avLst/>
          </a:prstGeom>
          <a:noFill/>
          <a:ln w="9525">
            <a:noFill/>
            <a:miter lim="800000"/>
            <a:headEnd/>
            <a:tailEnd/>
          </a:ln>
        </p:spPr>
      </p:pic>
      <p:sp>
        <p:nvSpPr>
          <p:cNvPr id="6" name="Tekstvak 5"/>
          <p:cNvSpPr txBox="1"/>
          <p:nvPr/>
        </p:nvSpPr>
        <p:spPr>
          <a:xfrm>
            <a:off x="4644008" y="5473005"/>
            <a:ext cx="4104456" cy="1384995"/>
          </a:xfrm>
          <a:prstGeom prst="rect">
            <a:avLst/>
          </a:prstGeom>
          <a:noFill/>
        </p:spPr>
        <p:txBody>
          <a:bodyPr wrap="square" rtlCol="0">
            <a:spAutoFit/>
          </a:bodyPr>
          <a:lstStyle/>
          <a:p>
            <a:r>
              <a:rPr lang="nl-NL" dirty="0" smtClean="0"/>
              <a:t>Recent gevonden: nog andere werkwijze</a:t>
            </a:r>
          </a:p>
          <a:p>
            <a:r>
              <a:rPr lang="nl-NL" sz="1200" dirty="0" smtClean="0">
                <a:hlinkClick r:id="rId5"/>
              </a:rPr>
              <a:t>https://www.youtube.com/watch?v=DelH1S32dOg</a:t>
            </a:r>
            <a:endParaRPr lang="nl-NL" sz="1200" dirty="0" smtClean="0"/>
          </a:p>
          <a:p>
            <a:r>
              <a:rPr lang="nl-NL" dirty="0" smtClean="0"/>
              <a:t>Aan het eind een beetje lijm op een paar punten maken elastiekjes overbodig. </a:t>
            </a:r>
          </a:p>
          <a:p>
            <a:endParaRPr lang="nl-NL"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844824"/>
            <a:ext cx="7772400" cy="4248472"/>
          </a:xfrm>
        </p:spPr>
        <p:txBody>
          <a:bodyPr>
            <a:normAutofit/>
          </a:bodyPr>
          <a:lstStyle/>
          <a:p>
            <a:r>
              <a:rPr lang="nl-NL" dirty="0" smtClean="0"/>
              <a:t>Het idee van een jaarlijkse kerstprijsvraag was geboren !</a:t>
            </a:r>
            <a:br>
              <a:rPr lang="nl-NL" dirty="0" smtClean="0"/>
            </a:br>
            <a:r>
              <a:rPr lang="nl-NL" dirty="0" smtClean="0"/>
              <a:t/>
            </a:r>
            <a:br>
              <a:rPr lang="nl-NL" dirty="0" smtClean="0"/>
            </a:br>
            <a:r>
              <a:rPr lang="nl-NL" dirty="0" smtClean="0"/>
              <a:t/>
            </a:r>
            <a:br>
              <a:rPr lang="nl-NL" dirty="0" smtClean="0"/>
            </a:br>
            <a:r>
              <a:rPr lang="nl-NL" dirty="0" smtClean="0"/>
              <a:t/>
            </a:r>
            <a:br>
              <a:rPr lang="nl-NL" dirty="0" smtClean="0"/>
            </a:br>
            <a:r>
              <a:rPr lang="nl-NL" sz="2400" dirty="0" smtClean="0"/>
              <a:t>(</a:t>
            </a:r>
            <a:r>
              <a:rPr lang="nl-NL" sz="2400" dirty="0" err="1" smtClean="0"/>
              <a:t>inmidDels</a:t>
            </a:r>
            <a:r>
              <a:rPr lang="nl-NL" sz="2400" dirty="0" smtClean="0"/>
              <a:t> zie ik de potloodkunstwerken ook in scholen, gemaakt door leerlingen)</a:t>
            </a:r>
            <a:endParaRPr lang="nl-NL" sz="2400" dirty="0"/>
          </a:p>
        </p:txBody>
      </p:sp>
      <p:sp>
        <p:nvSpPr>
          <p:cNvPr id="7" name="Tijdelijke aanduiding voor tekst 6"/>
          <p:cNvSpPr>
            <a:spLocks noGrp="1"/>
          </p:cNvSpPr>
          <p:nvPr>
            <p:ph type="body" idx="1"/>
          </p:nvPr>
        </p:nvSpPr>
        <p:spPr/>
        <p:txBody>
          <a:bodyPr/>
          <a:lstStyle/>
          <a:p>
            <a:endParaRPr lang="nl-NL" dirty="0" smtClean="0"/>
          </a:p>
          <a:p>
            <a:endParaRPr lang="nl-NL"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r>
              <a:rPr lang="nl-NL" dirty="0" smtClean="0"/>
              <a:t>Een vogelvlucht door de jaren</a:t>
            </a:r>
            <a:br>
              <a:rPr lang="nl-NL" dirty="0" smtClean="0"/>
            </a:br>
            <a:r>
              <a:rPr lang="nl-NL" dirty="0" smtClean="0"/>
              <a:t>( via presentatie 2)</a:t>
            </a:r>
            <a:endParaRPr lang="nl-NL" dirty="0"/>
          </a:p>
        </p:txBody>
      </p:sp>
      <p:sp>
        <p:nvSpPr>
          <p:cNvPr id="5" name="Tijdelijke aanduiding voor inhoud 4"/>
          <p:cNvSpPr>
            <a:spLocks noGrp="1"/>
          </p:cNvSpPr>
          <p:nvPr>
            <p:ph idx="1"/>
          </p:nvPr>
        </p:nvSpPr>
        <p:spPr/>
        <p:txBody>
          <a:bodyPr>
            <a:normAutofit lnSpcReduction="10000"/>
          </a:bodyPr>
          <a:lstStyle/>
          <a:p>
            <a:r>
              <a:rPr lang="nl-NL" dirty="0" smtClean="0"/>
              <a:t>Beginjaren: alleen een plaatje </a:t>
            </a:r>
          </a:p>
          <a:p>
            <a:r>
              <a:rPr lang="nl-NL" dirty="0" smtClean="0"/>
              <a:t>+ activerende vraag</a:t>
            </a:r>
          </a:p>
          <a:p>
            <a:r>
              <a:rPr lang="nl-NL" dirty="0" smtClean="0"/>
              <a:t>+ kerstgedachte</a:t>
            </a:r>
          </a:p>
          <a:p>
            <a:r>
              <a:rPr lang="nl-NL" dirty="0" smtClean="0"/>
              <a:t>+ vormgeving steeds </a:t>
            </a:r>
            <a:r>
              <a:rPr lang="nl-NL" dirty="0" err="1" smtClean="0"/>
              <a:t>gelikter</a:t>
            </a:r>
            <a:r>
              <a:rPr lang="nl-NL" dirty="0" smtClean="0"/>
              <a:t> (ook als gevolg van </a:t>
            </a:r>
            <a:r>
              <a:rPr lang="nl-NL" dirty="0" err="1" smtClean="0"/>
              <a:t>ICT-ontwikkeling</a:t>
            </a:r>
            <a:r>
              <a:rPr lang="nl-NL" dirty="0" smtClean="0"/>
              <a:t>)</a:t>
            </a:r>
          </a:p>
          <a:p>
            <a:r>
              <a:rPr lang="nl-NL" dirty="0" smtClean="0"/>
              <a:t>+ filmpjes</a:t>
            </a:r>
          </a:p>
          <a:p>
            <a:r>
              <a:rPr lang="nl-NL" dirty="0" smtClean="0"/>
              <a:t>+ prijsvraag</a:t>
            </a:r>
          </a:p>
          <a:p>
            <a:r>
              <a:rPr lang="nl-NL" dirty="0" smtClean="0"/>
              <a:t>+ recycling met verdere perfectionering</a:t>
            </a:r>
          </a:p>
          <a:p>
            <a:endParaRPr lang="nl-NL"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Ontwerpeisen kerstkaart</a:t>
            </a:r>
            <a:endParaRPr lang="nl-NL" dirty="0"/>
          </a:p>
        </p:txBody>
      </p:sp>
      <p:sp>
        <p:nvSpPr>
          <p:cNvPr id="3" name="Tijdelijke aanduiding voor inhoud 2"/>
          <p:cNvSpPr>
            <a:spLocks noGrp="1"/>
          </p:cNvSpPr>
          <p:nvPr>
            <p:ph idx="1"/>
          </p:nvPr>
        </p:nvSpPr>
        <p:spPr>
          <a:xfrm>
            <a:off x="251520" y="1340768"/>
            <a:ext cx="8640960" cy="5301208"/>
          </a:xfrm>
        </p:spPr>
        <p:txBody>
          <a:bodyPr>
            <a:normAutofit fontScale="85000" lnSpcReduction="20000"/>
          </a:bodyPr>
          <a:lstStyle/>
          <a:p>
            <a:r>
              <a:rPr lang="nl-NL" i="1" dirty="0"/>
              <a:t>Het sluit aan bij wiskundeleerstof van het voortgezet </a:t>
            </a:r>
            <a:r>
              <a:rPr lang="nl-NL" i="1" dirty="0" smtClean="0"/>
              <a:t>onderwijs</a:t>
            </a:r>
          </a:p>
          <a:p>
            <a:r>
              <a:rPr lang="nl-NL" i="1" dirty="0" smtClean="0"/>
              <a:t>De </a:t>
            </a:r>
            <a:r>
              <a:rPr lang="nl-NL" i="1" dirty="0"/>
              <a:t>ontvanger wordt aan het denken </a:t>
            </a:r>
            <a:r>
              <a:rPr lang="nl-NL" i="1" dirty="0" smtClean="0"/>
              <a:t>gezet</a:t>
            </a:r>
          </a:p>
          <a:p>
            <a:r>
              <a:rPr lang="nl-NL" i="1" dirty="0" smtClean="0"/>
              <a:t>Het </a:t>
            </a:r>
            <a:r>
              <a:rPr lang="nl-NL" i="1" dirty="0"/>
              <a:t>activeert tot iets doen of iets </a:t>
            </a:r>
            <a:r>
              <a:rPr lang="nl-NL" i="1" dirty="0" smtClean="0"/>
              <a:t>maken</a:t>
            </a:r>
          </a:p>
          <a:p>
            <a:r>
              <a:rPr lang="nl-NL" i="1" dirty="0" smtClean="0"/>
              <a:t>Er </a:t>
            </a:r>
            <a:r>
              <a:rPr lang="nl-NL" i="1" dirty="0"/>
              <a:t>is een prijsvraag aan </a:t>
            </a:r>
            <a:r>
              <a:rPr lang="nl-NL" i="1" dirty="0" smtClean="0"/>
              <a:t>verbonden</a:t>
            </a:r>
          </a:p>
          <a:p>
            <a:r>
              <a:rPr lang="nl-NL" i="1" dirty="0" smtClean="0"/>
              <a:t>Kerstelement </a:t>
            </a:r>
            <a:r>
              <a:rPr lang="nl-NL" i="1" dirty="0"/>
              <a:t>in de </a:t>
            </a:r>
            <a:r>
              <a:rPr lang="nl-NL" i="1" dirty="0" smtClean="0"/>
              <a:t>vormgeving</a:t>
            </a:r>
          </a:p>
          <a:p>
            <a:r>
              <a:rPr lang="nl-NL" i="1" dirty="0" smtClean="0"/>
              <a:t>Een kerstgedachte</a:t>
            </a:r>
          </a:p>
          <a:p>
            <a:r>
              <a:rPr lang="nl-NL" i="1" dirty="0" smtClean="0"/>
              <a:t>Het </a:t>
            </a:r>
            <a:r>
              <a:rPr lang="nl-NL" i="1" dirty="0"/>
              <a:t>jaartal  van het nieuwe </a:t>
            </a:r>
            <a:r>
              <a:rPr lang="nl-NL" i="1" dirty="0" smtClean="0"/>
              <a:t>jaar ( en/of actualiteit)</a:t>
            </a:r>
          </a:p>
          <a:p>
            <a:r>
              <a:rPr lang="nl-NL" i="1" dirty="0" smtClean="0"/>
              <a:t>Een </a:t>
            </a:r>
            <a:r>
              <a:rPr lang="nl-NL" i="1" dirty="0"/>
              <a:t>wens voor het nieuwe </a:t>
            </a:r>
            <a:r>
              <a:rPr lang="nl-NL" i="1" dirty="0" smtClean="0"/>
              <a:t>jaar</a:t>
            </a:r>
          </a:p>
          <a:p>
            <a:pPr>
              <a:buFont typeface="Courier New" pitchFamily="49" charset="0"/>
              <a:buChar char="o"/>
            </a:pPr>
            <a:r>
              <a:rPr lang="nl-NL" i="1" dirty="0" smtClean="0"/>
              <a:t>Er zit een kunstzinnig element in</a:t>
            </a:r>
          </a:p>
          <a:p>
            <a:pPr>
              <a:buFont typeface="Courier New" pitchFamily="49" charset="0"/>
              <a:buChar char="o"/>
            </a:pPr>
            <a:r>
              <a:rPr lang="nl-NL" i="1" dirty="0" smtClean="0"/>
              <a:t>Originaliteit</a:t>
            </a:r>
          </a:p>
          <a:p>
            <a:pPr>
              <a:buFont typeface="Courier New" pitchFamily="49" charset="0"/>
              <a:buChar char="o"/>
            </a:pPr>
            <a:r>
              <a:rPr lang="nl-NL" i="1" dirty="0" smtClean="0"/>
              <a:t>Vormgeving</a:t>
            </a:r>
            <a:endParaRPr lang="nl-NL"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476672"/>
            <a:ext cx="8208912" cy="1440160"/>
          </a:xfrm>
        </p:spPr>
        <p:txBody>
          <a:bodyPr>
            <a:noAutofit/>
          </a:bodyPr>
          <a:lstStyle/>
          <a:p>
            <a:pPr algn="l"/>
            <a:r>
              <a:rPr lang="nl-NL" sz="2800" i="1" dirty="0" smtClean="0"/>
              <a:t>Ontwerpeis 1:</a:t>
            </a:r>
            <a:br>
              <a:rPr lang="nl-NL" sz="2800" i="1" dirty="0" smtClean="0"/>
            </a:br>
            <a:r>
              <a:rPr lang="nl-NL" sz="2800" i="1" dirty="0" smtClean="0"/>
              <a:t>Het sluit aan bij wiskundeleerstof van het voortgezet onderwijs</a:t>
            </a:r>
          </a:p>
        </p:txBody>
      </p:sp>
    </p:spTree>
    <p:extLst>
      <p:ext uri="{BB962C8B-B14F-4D97-AF65-F5344CB8AC3E}">
        <p14:creationId xmlns:p14="http://schemas.microsoft.com/office/powerpoint/2010/main" xmlns="" val="17938708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726278"/>
            <a:ext cx="3199330" cy="5223003"/>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Afbeelding 6"/>
          <p:cNvPicPr/>
          <p:nvPr/>
        </p:nvPicPr>
        <p:blipFill rotWithShape="1">
          <a:blip r:embed="rId3" cstate="print"/>
          <a:srcRect l="23518" t="22109" r="20607" b="17152"/>
          <a:stretch/>
        </p:blipFill>
        <p:spPr bwMode="auto">
          <a:xfrm rot="16200000">
            <a:off x="3862475" y="1546237"/>
            <a:ext cx="5184576" cy="3621510"/>
          </a:xfrm>
          <a:prstGeom prst="rect">
            <a:avLst/>
          </a:prstGeom>
          <a:ln>
            <a:noFill/>
          </a:ln>
          <a:effectLst>
            <a:outerShdw blurRad="50800" dist="38100" dir="8100000" algn="tr" rotWithShape="0">
              <a:prstClr val="black">
                <a:alpha val="40000"/>
              </a:prstClr>
            </a:outerShdw>
          </a:effectLst>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1389192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08104" y="764704"/>
            <a:ext cx="3178696" cy="652934"/>
          </a:xfrm>
        </p:spPr>
        <p:txBody>
          <a:bodyPr>
            <a:normAutofit fontScale="90000"/>
          </a:bodyPr>
          <a:lstStyle/>
          <a:p>
            <a:r>
              <a:rPr lang="nl-NL" dirty="0" smtClean="0"/>
              <a:t>1.Maak af:</a:t>
            </a:r>
            <a:endParaRPr lang="nl-NL" dirty="0"/>
          </a:p>
        </p:txBody>
      </p:sp>
      <p:pic>
        <p:nvPicPr>
          <p:cNvPr id="1026" name="Picture 2" descr="https://i.ytimg.com/vi/SKzFMx-Q4Lk/maxresdefault.jpg"/>
          <p:cNvPicPr>
            <a:picLocks noChangeAspect="1" noChangeArrowheads="1"/>
          </p:cNvPicPr>
          <p:nvPr/>
        </p:nvPicPr>
        <p:blipFill>
          <a:blip r:embed="rId2" cstate="print"/>
          <a:srcRect l="7893" t="1048" r="7912"/>
          <a:stretch>
            <a:fillRect/>
          </a:stretch>
        </p:blipFill>
        <p:spPr bwMode="auto">
          <a:xfrm>
            <a:off x="0" y="0"/>
            <a:ext cx="4716016" cy="3117718"/>
          </a:xfrm>
          <a:prstGeom prst="rect">
            <a:avLst/>
          </a:prstGeom>
          <a:noFill/>
        </p:spPr>
      </p:pic>
      <p:pic>
        <p:nvPicPr>
          <p:cNvPr id="1027" name="Picture 3"/>
          <p:cNvPicPr>
            <a:picLocks noChangeAspect="1" noChangeArrowheads="1"/>
          </p:cNvPicPr>
          <p:nvPr/>
        </p:nvPicPr>
        <p:blipFill>
          <a:blip r:embed="rId3" cstate="print"/>
          <a:srcRect l="45664" t="15569" r="23684" b="4361"/>
          <a:stretch>
            <a:fillRect/>
          </a:stretch>
        </p:blipFill>
        <p:spPr bwMode="auto">
          <a:xfrm>
            <a:off x="1360643" y="3501008"/>
            <a:ext cx="2284620" cy="3356992"/>
          </a:xfrm>
          <a:prstGeom prst="rect">
            <a:avLst/>
          </a:prstGeom>
          <a:noFill/>
          <a:ln w="9525">
            <a:noFill/>
            <a:miter lim="800000"/>
            <a:headEnd/>
            <a:tailEnd/>
          </a:ln>
        </p:spPr>
      </p:pic>
      <p:pic>
        <p:nvPicPr>
          <p:cNvPr id="8194" name="Picture 2" descr="http://www.walyou.com/img/christmas-trees-collection-for-geeks-9.jpg"/>
          <p:cNvPicPr>
            <a:picLocks noChangeAspect="1" noChangeArrowheads="1"/>
          </p:cNvPicPr>
          <p:nvPr/>
        </p:nvPicPr>
        <p:blipFill>
          <a:blip r:embed="rId4" cstate="print"/>
          <a:srcRect/>
          <a:stretch>
            <a:fillRect/>
          </a:stretch>
        </p:blipFill>
        <p:spPr bwMode="auto">
          <a:xfrm>
            <a:off x="5508104" y="1412776"/>
            <a:ext cx="3096344" cy="4744819"/>
          </a:xfrm>
          <a:prstGeom prst="rect">
            <a:avLst/>
          </a:prstGeom>
          <a:noFill/>
          <a:effectLst>
            <a:outerShdw blurRad="50800" dist="50800" dir="5400000" algn="ctr" rotWithShape="0">
              <a:schemeClr val="tx1"/>
            </a:outerShdw>
          </a:effectLst>
        </p:spPr>
      </p:pic>
      <p:pic>
        <p:nvPicPr>
          <p:cNvPr id="6" name="Picture 2" descr="http://www.walyou.com/img/christmas-trees-collection-for-geeks-9.jpg"/>
          <p:cNvPicPr>
            <a:picLocks noChangeAspect="1" noChangeArrowheads="1"/>
          </p:cNvPicPr>
          <p:nvPr/>
        </p:nvPicPr>
        <p:blipFill>
          <a:blip r:embed="rId4" cstate="print"/>
          <a:srcRect r="44186"/>
          <a:stretch>
            <a:fillRect/>
          </a:stretch>
        </p:blipFill>
        <p:spPr bwMode="auto">
          <a:xfrm>
            <a:off x="5508104" y="1412776"/>
            <a:ext cx="1728192" cy="4744819"/>
          </a:xfrm>
          <a:prstGeom prst="rect">
            <a:avLst/>
          </a:prstGeom>
          <a:noFill/>
        </p:spPr>
      </p:pic>
      <p:sp>
        <p:nvSpPr>
          <p:cNvPr id="7" name="Titel 1"/>
          <p:cNvSpPr txBox="1">
            <a:spLocks/>
          </p:cNvSpPr>
          <p:nvPr/>
        </p:nvSpPr>
        <p:spPr>
          <a:xfrm>
            <a:off x="5508104" y="6205066"/>
            <a:ext cx="3178696" cy="652934"/>
          </a:xfrm>
          <a:prstGeom prst="rect">
            <a:avLst/>
          </a:prstGeom>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nl-NL" sz="4400" dirty="0" smtClean="0">
                <a:latin typeface="+mj-lt"/>
                <a:ea typeface="+mj-ea"/>
                <a:cs typeface="+mj-cs"/>
              </a:rPr>
              <a:t>2</a:t>
            </a:r>
            <a:r>
              <a:rPr kumimoji="0" lang="nl-NL" sz="4400" b="0" i="0" u="none" strike="noStrike" kern="1200" cap="none" spc="0" normalizeH="0" baseline="0" noProof="0" dirty="0" smtClean="0">
                <a:ln>
                  <a:noFill/>
                </a:ln>
                <a:solidFill>
                  <a:schemeClr val="tx1"/>
                </a:solidFill>
                <a:effectLst/>
                <a:uLnTx/>
                <a:uFillTx/>
                <a:latin typeface="+mj-lt"/>
                <a:ea typeface="+mj-ea"/>
                <a:cs typeface="+mj-cs"/>
              </a:rPr>
              <a:t>.Verklaar</a:t>
            </a:r>
            <a:endParaRPr kumimoji="0" lang="nl-NL"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2" cstate="print"/>
          <a:srcRect l="34866" t="12999" r="33035" b="9237"/>
          <a:stretch/>
        </p:blipFill>
        <p:spPr>
          <a:xfrm>
            <a:off x="4283968" y="-1"/>
            <a:ext cx="4860032" cy="6619699"/>
          </a:xfrm>
          <a:prstGeom prst="rect">
            <a:avLst/>
          </a:prstGeom>
        </p:spPr>
      </p:pic>
      <p:sp>
        <p:nvSpPr>
          <p:cNvPr id="4" name="Titel 3"/>
          <p:cNvSpPr>
            <a:spLocks noGrp="1"/>
          </p:cNvSpPr>
          <p:nvPr>
            <p:ph type="title"/>
          </p:nvPr>
        </p:nvSpPr>
        <p:spPr>
          <a:xfrm>
            <a:off x="395536" y="1268760"/>
            <a:ext cx="2242592" cy="1143000"/>
          </a:xfrm>
        </p:spPr>
        <p:txBody>
          <a:bodyPr/>
          <a:lstStyle/>
          <a:p>
            <a:endParaRPr lang="nl-NL"/>
          </a:p>
        </p:txBody>
      </p:sp>
    </p:spTree>
    <p:extLst>
      <p:ext uri="{BB962C8B-B14F-4D97-AF65-F5344CB8AC3E}">
        <p14:creationId xmlns:p14="http://schemas.microsoft.com/office/powerpoint/2010/main" xmlns="" val="1793870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3754760" cy="1143000"/>
          </a:xfrm>
        </p:spPr>
        <p:txBody>
          <a:bodyPr/>
          <a:lstStyle/>
          <a:p>
            <a:r>
              <a:rPr lang="nl-NL" dirty="0" smtClean="0"/>
              <a:t>Kerstkaart 2016</a:t>
            </a:r>
            <a:endParaRPr lang="nl-NL" dirty="0"/>
          </a:p>
        </p:txBody>
      </p:sp>
      <p:sp>
        <p:nvSpPr>
          <p:cNvPr id="3" name="Tijdelijke aanduiding voor inhoud 2"/>
          <p:cNvSpPr>
            <a:spLocks noGrp="1"/>
          </p:cNvSpPr>
          <p:nvPr>
            <p:ph idx="1"/>
          </p:nvPr>
        </p:nvSpPr>
        <p:spPr>
          <a:xfrm>
            <a:off x="457200" y="1600200"/>
            <a:ext cx="3754760" cy="4525963"/>
          </a:xfrm>
        </p:spPr>
        <p:txBody>
          <a:bodyPr/>
          <a:lstStyle/>
          <a:p>
            <a:endParaRPr lang="nl-NL" dirty="0"/>
          </a:p>
        </p:txBody>
      </p:sp>
      <p:pic>
        <p:nvPicPr>
          <p:cNvPr id="4" name="Afbeelding 3"/>
          <p:cNvPicPr/>
          <p:nvPr/>
        </p:nvPicPr>
        <p:blipFill>
          <a:blip r:embed="rId2" cstate="print"/>
          <a:srcRect l="49055" t="14014" r="15282" b="6024"/>
          <a:stretch>
            <a:fillRect/>
          </a:stretch>
        </p:blipFill>
        <p:spPr bwMode="auto">
          <a:xfrm>
            <a:off x="4427984" y="548680"/>
            <a:ext cx="4248472" cy="5472608"/>
          </a:xfrm>
          <a:prstGeom prst="rect">
            <a:avLst/>
          </a:prstGeom>
          <a:noFill/>
          <a:ln w="9525">
            <a:noFill/>
            <a:miter lim="800000"/>
            <a:headEnd/>
            <a:tailEnd/>
          </a:ln>
          <a:effectLst>
            <a:outerShdw blurRad="50800" dist="50800" dir="5400000" algn="ctr" rotWithShape="0">
              <a:schemeClr val="tx1"/>
            </a:out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04664"/>
            <a:ext cx="8229600" cy="1143000"/>
          </a:xfrm>
        </p:spPr>
        <p:txBody>
          <a:bodyPr>
            <a:normAutofit fontScale="90000"/>
          </a:bodyPr>
          <a:lstStyle/>
          <a:p>
            <a:r>
              <a:rPr lang="nl-NL" i="1" dirty="0" smtClean="0"/>
              <a:t>Ontwerpeis 2: De ontvanger wordt aan het denken gezet (niet te veel)</a:t>
            </a:r>
            <a:br>
              <a:rPr lang="nl-NL" i="1" dirty="0" smtClean="0"/>
            </a:br>
            <a:endParaRPr lang="nl-NL" dirty="0"/>
          </a:p>
        </p:txBody>
      </p:sp>
      <p:sp>
        <p:nvSpPr>
          <p:cNvPr id="3" name="Tijdelijke aanduiding voor inhoud 2"/>
          <p:cNvSpPr>
            <a:spLocks noGrp="1"/>
          </p:cNvSpPr>
          <p:nvPr>
            <p:ph idx="1"/>
          </p:nvPr>
        </p:nvSpPr>
        <p:spPr>
          <a:xfrm>
            <a:off x="457200" y="1600200"/>
            <a:ext cx="2386608" cy="4525963"/>
          </a:xfrm>
        </p:spPr>
        <p:txBody>
          <a:bodyPr/>
          <a:lstStyle/>
          <a:p>
            <a:endParaRPr lang="nl-NL" dirty="0"/>
          </a:p>
        </p:txBody>
      </p:sp>
      <p:pic>
        <p:nvPicPr>
          <p:cNvPr id="4" name="Afbeelding 3"/>
          <p:cNvPicPr>
            <a:picLocks noChangeAspect="1"/>
          </p:cNvPicPr>
          <p:nvPr/>
        </p:nvPicPr>
        <p:blipFill>
          <a:blip r:embed="rId2" cstate="print"/>
          <a:srcRect/>
          <a:stretch>
            <a:fillRect/>
          </a:stretch>
        </p:blipFill>
        <p:spPr>
          <a:xfrm>
            <a:off x="6804248" y="1556792"/>
            <a:ext cx="2135772" cy="4975511"/>
          </a:xfrm>
          <a:prstGeom prst="rect">
            <a:avLst/>
          </a:prstGeom>
        </p:spPr>
      </p:pic>
      <p:pic>
        <p:nvPicPr>
          <p:cNvPr id="7" name="Afbeelding 6"/>
          <p:cNvPicPr/>
          <p:nvPr/>
        </p:nvPicPr>
        <p:blipFill>
          <a:blip r:embed="rId3" cstate="print"/>
          <a:srcRect l="8909" t="57263" r="71265" b="9474"/>
          <a:stretch>
            <a:fillRect/>
          </a:stretch>
        </p:blipFill>
        <p:spPr bwMode="auto">
          <a:xfrm>
            <a:off x="3635896" y="1340768"/>
            <a:ext cx="2869595" cy="2736304"/>
          </a:xfrm>
          <a:prstGeom prst="rect">
            <a:avLst/>
          </a:prstGeom>
          <a:noFill/>
          <a:ln w="9525">
            <a:solidFill>
              <a:schemeClr val="tx1"/>
            </a:solidFill>
            <a:miter lim="800000"/>
            <a:headEnd/>
            <a:tailEnd/>
          </a:ln>
        </p:spPr>
      </p:pic>
      <p:pic>
        <p:nvPicPr>
          <p:cNvPr id="1026" name="Picture 2"/>
          <p:cNvPicPr>
            <a:picLocks noChangeAspect="1" noChangeArrowheads="1"/>
          </p:cNvPicPr>
          <p:nvPr/>
        </p:nvPicPr>
        <p:blipFill>
          <a:blip r:embed="rId4" cstate="print"/>
          <a:srcRect l="1575" t="25200" r="46451" b="18045"/>
          <a:stretch>
            <a:fillRect/>
          </a:stretch>
        </p:blipFill>
        <p:spPr bwMode="auto">
          <a:xfrm>
            <a:off x="107504" y="4049688"/>
            <a:ext cx="4572000" cy="2808312"/>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548680"/>
            <a:ext cx="8229600" cy="1296144"/>
          </a:xfrm>
        </p:spPr>
        <p:txBody>
          <a:bodyPr>
            <a:normAutofit fontScale="90000"/>
          </a:bodyPr>
          <a:lstStyle/>
          <a:p>
            <a:r>
              <a:rPr lang="nl-NL" sz="4000" i="1" dirty="0" smtClean="0"/>
              <a:t>Ontwerpeis 3:</a:t>
            </a:r>
            <a:br>
              <a:rPr lang="nl-NL" sz="4000" i="1" dirty="0" smtClean="0"/>
            </a:br>
            <a:r>
              <a:rPr lang="nl-NL" sz="4000" i="1" dirty="0" smtClean="0"/>
              <a:t>Het activeert tot iets doen of iets maken</a:t>
            </a:r>
            <a:br>
              <a:rPr lang="nl-NL" sz="4000" i="1" dirty="0" smtClean="0"/>
            </a:br>
            <a:r>
              <a:rPr lang="nl-NL" i="1" dirty="0" smtClean="0"/>
              <a:t> </a:t>
            </a:r>
            <a:r>
              <a:rPr lang="nl-NL" sz="3600" i="1" dirty="0" smtClean="0"/>
              <a:t>(moet niet teveel werk lijken) </a:t>
            </a:r>
            <a:r>
              <a:rPr lang="nl-NL" i="1" dirty="0" smtClean="0"/>
              <a:t/>
            </a:r>
            <a:br>
              <a:rPr lang="nl-NL" i="1" dirty="0" smtClean="0"/>
            </a:br>
            <a:endParaRPr lang="nl-NL" dirty="0"/>
          </a:p>
        </p:txBody>
      </p:sp>
      <p:sp>
        <p:nvSpPr>
          <p:cNvPr id="3" name="Tijdelijke aanduiding voor inhoud 2"/>
          <p:cNvSpPr>
            <a:spLocks noGrp="1"/>
          </p:cNvSpPr>
          <p:nvPr>
            <p:ph idx="1"/>
          </p:nvPr>
        </p:nvSpPr>
        <p:spPr>
          <a:xfrm>
            <a:off x="539552" y="2332037"/>
            <a:ext cx="8229600" cy="4525963"/>
          </a:xfrm>
        </p:spPr>
        <p:txBody>
          <a:bodyPr/>
          <a:lstStyle/>
          <a:p>
            <a:r>
              <a:rPr lang="nl-NL" dirty="0" smtClean="0"/>
              <a:t>Bouwplaat in elkaar zetten</a:t>
            </a:r>
          </a:p>
          <a:p>
            <a:r>
              <a:rPr lang="nl-NL" dirty="0" smtClean="0"/>
              <a:t>Iets verrassends bekijken/ Kijkopdracht</a:t>
            </a:r>
          </a:p>
          <a:p>
            <a:r>
              <a:rPr lang="nl-NL" dirty="0" smtClean="0"/>
              <a:t>…. waarbij niet meteen duidelijk is: hoe zit het in elkaar?</a:t>
            </a:r>
          </a:p>
          <a:p>
            <a:r>
              <a:rPr lang="nl-NL" dirty="0" smtClean="0"/>
              <a:t>Een wiskundige vraag/ opgave beantwoorden</a:t>
            </a:r>
          </a:p>
          <a:p>
            <a:r>
              <a:rPr lang="nl-NL" dirty="0" smtClean="0"/>
              <a:t>Een link (met filmpjes, opdrachten …) bekijken</a:t>
            </a:r>
          </a:p>
          <a:p>
            <a:endParaRPr lang="nl-NL"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908720"/>
            <a:ext cx="8229600" cy="1143000"/>
          </a:xfrm>
        </p:spPr>
        <p:txBody>
          <a:bodyPr>
            <a:normAutofit fontScale="90000"/>
          </a:bodyPr>
          <a:lstStyle/>
          <a:p>
            <a:r>
              <a:rPr lang="nl-NL" i="1" dirty="0" smtClean="0"/>
              <a:t>Ontwerpsuggestie 4:</a:t>
            </a:r>
            <a:br>
              <a:rPr lang="nl-NL" i="1" dirty="0" smtClean="0"/>
            </a:br>
            <a:r>
              <a:rPr lang="nl-NL" i="1" dirty="0" smtClean="0"/>
              <a:t>Er is een prijsvraag aan verbonden</a:t>
            </a:r>
            <a:br>
              <a:rPr lang="nl-NL" i="1" dirty="0" smtClean="0"/>
            </a:br>
            <a:r>
              <a:rPr lang="nl-NL" i="1" dirty="0" smtClean="0"/>
              <a:t> (uitdagend, haalbaar) </a:t>
            </a:r>
            <a:br>
              <a:rPr lang="nl-NL" i="1" dirty="0" smtClean="0"/>
            </a:br>
            <a:endParaRPr lang="nl-NL" dirty="0"/>
          </a:p>
        </p:txBody>
      </p:sp>
      <p:sp>
        <p:nvSpPr>
          <p:cNvPr id="3" name="Tijdelijke aanduiding voor inhoud 2"/>
          <p:cNvSpPr>
            <a:spLocks noGrp="1"/>
          </p:cNvSpPr>
          <p:nvPr>
            <p:ph idx="1"/>
          </p:nvPr>
        </p:nvSpPr>
        <p:spPr>
          <a:xfrm>
            <a:off x="539552" y="2780928"/>
            <a:ext cx="8229600" cy="3124944"/>
          </a:xfrm>
        </p:spPr>
        <p:txBody>
          <a:bodyPr/>
          <a:lstStyle/>
          <a:p>
            <a:r>
              <a:rPr lang="nl-NL" dirty="0" smtClean="0"/>
              <a:t>Object namaken (dat denkwerk vraagt)</a:t>
            </a:r>
          </a:p>
          <a:p>
            <a:r>
              <a:rPr lang="nl-NL" dirty="0" smtClean="0"/>
              <a:t>Object ontwerpen (nog meer denkwerk)</a:t>
            </a:r>
          </a:p>
          <a:p>
            <a:r>
              <a:rPr lang="nl-NL" dirty="0" err="1" smtClean="0"/>
              <a:t>Pop-up-boek</a:t>
            </a:r>
            <a:r>
              <a:rPr lang="nl-NL" dirty="0" smtClean="0"/>
              <a:t> maken</a:t>
            </a:r>
          </a:p>
          <a:p>
            <a:r>
              <a:rPr lang="nl-NL" dirty="0" smtClean="0"/>
              <a:t>Filmpje maken</a:t>
            </a:r>
          </a:p>
          <a:p>
            <a:endParaRPr lang="nl-NL"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i="1" dirty="0" smtClean="0"/>
              <a:t>Ontwerpsuggestie 5: </a:t>
            </a:r>
            <a:br>
              <a:rPr lang="nl-NL" i="1" dirty="0" smtClean="0"/>
            </a:br>
            <a:r>
              <a:rPr lang="nl-NL" i="1" dirty="0" smtClean="0"/>
              <a:t>Een kerstgedachte</a:t>
            </a:r>
            <a:br>
              <a:rPr lang="nl-NL" i="1" dirty="0" smtClean="0"/>
            </a:br>
            <a:endParaRPr lang="nl-NL" dirty="0"/>
          </a:p>
        </p:txBody>
      </p:sp>
      <p:sp>
        <p:nvSpPr>
          <p:cNvPr id="3" name="Tijdelijke aanduiding voor inhoud 2"/>
          <p:cNvSpPr>
            <a:spLocks noGrp="1"/>
          </p:cNvSpPr>
          <p:nvPr>
            <p:ph idx="1"/>
          </p:nvPr>
        </p:nvSpPr>
        <p:spPr/>
        <p:txBody>
          <a:bodyPr>
            <a:normAutofit fontScale="70000" lnSpcReduction="20000"/>
          </a:bodyPr>
          <a:lstStyle/>
          <a:p>
            <a:r>
              <a:rPr lang="nl-NL" dirty="0" smtClean="0"/>
              <a:t>In één en dezelfde wereld leiden verschillende standpunten tot verschillende ‘standpunten’. Geregelde blikwisseling maakt de wereld meer één.</a:t>
            </a:r>
          </a:p>
          <a:p>
            <a:r>
              <a:rPr lang="nl-NL" dirty="0" smtClean="0"/>
              <a:t>Steeds hetzelfde en steeds weer anders gaat de tijd door … </a:t>
            </a:r>
          </a:p>
          <a:p>
            <a:r>
              <a:rPr lang="nl-NL" dirty="0" smtClean="0"/>
              <a:t>Uit duisternis wordt het licht geboren</a:t>
            </a:r>
          </a:p>
          <a:p>
            <a:r>
              <a:rPr lang="nl-NL" dirty="0" smtClean="0"/>
              <a:t>Engelen zijn mensen die … </a:t>
            </a:r>
          </a:p>
          <a:p>
            <a:r>
              <a:rPr lang="nl-NL" dirty="0" smtClean="0"/>
              <a:t>Omarming, verbroedering</a:t>
            </a:r>
          </a:p>
          <a:p>
            <a:r>
              <a:rPr lang="nl-NL" dirty="0" smtClean="0"/>
              <a:t>Het kaartspel als geheel staat symbool voor het Leven, voor of je geluk of ongeluk toevalt. Echter niet de kaarten die je krijgt,  brengen je geluk, maar hoe jij ermee speelt. Dit geluk maak je zelf. </a:t>
            </a:r>
          </a:p>
          <a:p>
            <a:r>
              <a:rPr lang="nl-NL" dirty="0" smtClean="0"/>
              <a:t>Kon je </a:t>
            </a:r>
            <a:r>
              <a:rPr lang="nl-NL" dirty="0" err="1" smtClean="0"/>
              <a:t>je</a:t>
            </a:r>
            <a:r>
              <a:rPr lang="nl-NL" dirty="0" smtClean="0"/>
              <a:t> draai niet vinden in 2010? Geef dan je draai aan 2011, mogelijk maak je een draai van 180 graden, hopelijk vind je dan je draai.  </a:t>
            </a:r>
            <a:endParaRPr lang="nl-NL"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i="1" dirty="0" smtClean="0"/>
              <a:t>Ontwerpsuggestie 6:</a:t>
            </a:r>
            <a:br>
              <a:rPr lang="nl-NL" i="1" dirty="0" smtClean="0"/>
            </a:br>
            <a:r>
              <a:rPr lang="nl-NL" dirty="0" smtClean="0"/>
              <a:t>Actualiteit</a:t>
            </a:r>
            <a:endParaRPr lang="nl-NL" dirty="0"/>
          </a:p>
        </p:txBody>
      </p:sp>
      <p:sp>
        <p:nvSpPr>
          <p:cNvPr id="3" name="Tijdelijke aanduiding voor inhoud 2"/>
          <p:cNvSpPr>
            <a:spLocks noGrp="1"/>
          </p:cNvSpPr>
          <p:nvPr>
            <p:ph idx="1"/>
          </p:nvPr>
        </p:nvSpPr>
        <p:spPr/>
        <p:txBody>
          <a:bodyPr/>
          <a:lstStyle/>
          <a:p>
            <a:r>
              <a:rPr lang="nl-NL" dirty="0" smtClean="0"/>
              <a:t>Roemenie bevrijdt zich van </a:t>
            </a:r>
            <a:r>
              <a:rPr lang="nl-NL" dirty="0" err="1" smtClean="0"/>
              <a:t>Ceaucescu</a:t>
            </a:r>
            <a:r>
              <a:rPr lang="nl-NL" dirty="0" smtClean="0"/>
              <a:t>, 1989</a:t>
            </a:r>
          </a:p>
          <a:p>
            <a:r>
              <a:rPr lang="nl-NL" dirty="0" smtClean="0"/>
              <a:t>Europese eenwording ,1992</a:t>
            </a:r>
          </a:p>
          <a:p>
            <a:r>
              <a:rPr lang="nl-NL" dirty="0" smtClean="0"/>
              <a:t>Wiskunstige literatuur (onmogelijke figuren 1986, fractals 1987)</a:t>
            </a:r>
          </a:p>
          <a:p>
            <a:r>
              <a:rPr lang="nl-NL" dirty="0" smtClean="0"/>
              <a:t>Waakzaamheid geboden in opkomende politieke onverdraagzaamheid, 2008</a:t>
            </a:r>
          </a:p>
          <a:p>
            <a:r>
              <a:rPr lang="nl-NL" dirty="0" smtClean="0"/>
              <a:t>Opening I/O gebouw, 2014</a:t>
            </a:r>
            <a:endParaRPr lang="nl-NL"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i="1" dirty="0" smtClean="0"/>
              <a:t>Ontwerpsuggestie 7: </a:t>
            </a:r>
            <a:br>
              <a:rPr lang="nl-NL" i="1" dirty="0" smtClean="0"/>
            </a:br>
            <a:r>
              <a:rPr lang="nl-NL" i="1" dirty="0" smtClean="0"/>
              <a:t>Het jaartal  van het nieuwe jaar</a:t>
            </a:r>
            <a:br>
              <a:rPr lang="nl-NL" i="1" dirty="0" smtClean="0"/>
            </a:br>
            <a:endParaRPr lang="nl-NL" dirty="0"/>
          </a:p>
        </p:txBody>
      </p:sp>
      <p:sp>
        <p:nvSpPr>
          <p:cNvPr id="3" name="Tijdelijke aanduiding voor inhoud 2"/>
          <p:cNvSpPr>
            <a:spLocks noGrp="1"/>
          </p:cNvSpPr>
          <p:nvPr>
            <p:ph idx="1"/>
          </p:nvPr>
        </p:nvSpPr>
        <p:spPr>
          <a:xfrm>
            <a:off x="457200" y="1600200"/>
            <a:ext cx="4618856" cy="4525963"/>
          </a:xfrm>
        </p:spPr>
        <p:txBody>
          <a:bodyPr/>
          <a:lstStyle/>
          <a:p>
            <a:endParaRPr lang="nl-NL" dirty="0"/>
          </a:p>
        </p:txBody>
      </p:sp>
      <p:pic>
        <p:nvPicPr>
          <p:cNvPr id="4" name="Afbeelding 3"/>
          <p:cNvPicPr/>
          <p:nvPr/>
        </p:nvPicPr>
        <p:blipFill>
          <a:blip r:embed="rId2" cstate="print"/>
          <a:srcRect l="17190" t="21765" r="23967" b="19412"/>
          <a:stretch>
            <a:fillRect/>
          </a:stretch>
        </p:blipFill>
        <p:spPr bwMode="auto">
          <a:xfrm>
            <a:off x="6804248" y="1412776"/>
            <a:ext cx="1977095" cy="1224136"/>
          </a:xfrm>
          <a:prstGeom prst="rect">
            <a:avLst/>
          </a:prstGeom>
          <a:noFill/>
          <a:ln w="9525">
            <a:solidFill>
              <a:schemeClr val="accent1"/>
            </a:solidFill>
            <a:miter lim="800000"/>
            <a:headEnd/>
            <a:tailEnd/>
          </a:ln>
        </p:spPr>
      </p:pic>
      <p:pic>
        <p:nvPicPr>
          <p:cNvPr id="5" name="Afbeelding 4" descr="IMG_1713.JPG"/>
          <p:cNvPicPr>
            <a:picLocks noChangeAspect="1"/>
          </p:cNvPicPr>
          <p:nvPr/>
        </p:nvPicPr>
        <p:blipFill>
          <a:blip r:embed="rId3" cstate="print"/>
          <a:srcRect l="33463" t="40550" r="24013" b="30050"/>
          <a:stretch>
            <a:fillRect/>
          </a:stretch>
        </p:blipFill>
        <p:spPr>
          <a:xfrm>
            <a:off x="3563888" y="2420888"/>
            <a:ext cx="3096344" cy="1605512"/>
          </a:xfrm>
          <a:prstGeom prst="rect">
            <a:avLst/>
          </a:prstGeom>
        </p:spPr>
      </p:pic>
      <p:pic>
        <p:nvPicPr>
          <p:cNvPr id="6" name="Afbeelding 5" descr="IMG_1715.JPG"/>
          <p:cNvPicPr>
            <a:picLocks noChangeAspect="1"/>
          </p:cNvPicPr>
          <p:nvPr/>
        </p:nvPicPr>
        <p:blipFill>
          <a:blip r:embed="rId4" cstate="print"/>
          <a:srcRect l="31888" t="31100" r="22438" b="30050"/>
          <a:stretch>
            <a:fillRect/>
          </a:stretch>
        </p:blipFill>
        <p:spPr>
          <a:xfrm>
            <a:off x="107504" y="1412776"/>
            <a:ext cx="3273443" cy="2088231"/>
          </a:xfrm>
          <a:prstGeom prst="rect">
            <a:avLst/>
          </a:prstGeom>
        </p:spPr>
      </p:pic>
      <p:pic>
        <p:nvPicPr>
          <p:cNvPr id="7" name="Afbeelding 6" descr="IMG_1726.JPG"/>
          <p:cNvPicPr>
            <a:picLocks noChangeAspect="1"/>
          </p:cNvPicPr>
          <p:nvPr/>
        </p:nvPicPr>
        <p:blipFill>
          <a:blip r:embed="rId5" cstate="print"/>
          <a:srcRect l="29525" t="29000" r="28350" b="21650"/>
          <a:stretch>
            <a:fillRect/>
          </a:stretch>
        </p:blipFill>
        <p:spPr>
          <a:xfrm>
            <a:off x="0" y="4106300"/>
            <a:ext cx="3131840" cy="2751699"/>
          </a:xfrm>
          <a:prstGeom prst="rect">
            <a:avLst/>
          </a:prstGeom>
        </p:spPr>
      </p:pic>
      <p:pic>
        <p:nvPicPr>
          <p:cNvPr id="8" name="Afbeelding 7" descr="IMG_1748.JPG"/>
          <p:cNvPicPr>
            <a:picLocks noChangeAspect="1"/>
          </p:cNvPicPr>
          <p:nvPr/>
        </p:nvPicPr>
        <p:blipFill>
          <a:blip r:embed="rId6" cstate="print"/>
          <a:srcRect l="41726" t="37400" r="24412" b="22700"/>
          <a:stretch>
            <a:fillRect/>
          </a:stretch>
        </p:blipFill>
        <p:spPr>
          <a:xfrm>
            <a:off x="4860032" y="4121696"/>
            <a:ext cx="3096344" cy="2736304"/>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60648"/>
            <a:ext cx="8229600" cy="1143000"/>
          </a:xfrm>
        </p:spPr>
        <p:txBody>
          <a:bodyPr>
            <a:normAutofit fontScale="90000"/>
          </a:bodyPr>
          <a:lstStyle/>
          <a:p>
            <a:pPr algn="l"/>
            <a:r>
              <a:rPr lang="nl-NL" i="1" dirty="0" smtClean="0"/>
              <a:t>Ontwerpsuggestie 8, m.b.t. w</a:t>
            </a:r>
            <a:r>
              <a:rPr lang="nl-NL" dirty="0" smtClean="0"/>
              <a:t>ensen:</a:t>
            </a:r>
            <a:br>
              <a:rPr lang="nl-NL" dirty="0" smtClean="0"/>
            </a:br>
            <a:r>
              <a:rPr lang="nl-NL" dirty="0" smtClean="0"/>
              <a:t>     een …..…. </a:t>
            </a:r>
            <a:r>
              <a:rPr lang="nl-NL" dirty="0" err="1" smtClean="0"/>
              <a:t>nieuwjaar</a:t>
            </a:r>
            <a:r>
              <a:rPr lang="nl-NL" dirty="0" smtClean="0"/>
              <a:t> toegewenst</a:t>
            </a:r>
            <a:r>
              <a:rPr lang="nl-NL" sz="2700" dirty="0" smtClean="0"/>
              <a:t>                                        	(met dubbele betekenis)</a:t>
            </a:r>
            <a:endParaRPr lang="nl-NL" sz="2700" dirty="0"/>
          </a:p>
        </p:txBody>
      </p:sp>
      <p:sp>
        <p:nvSpPr>
          <p:cNvPr id="3" name="Tijdelijke aanduiding voor inhoud 2"/>
          <p:cNvSpPr>
            <a:spLocks noGrp="1"/>
          </p:cNvSpPr>
          <p:nvPr>
            <p:ph idx="1"/>
          </p:nvPr>
        </p:nvSpPr>
        <p:spPr>
          <a:xfrm>
            <a:off x="1547664" y="1916832"/>
            <a:ext cx="7200800" cy="4752528"/>
          </a:xfrm>
        </p:spPr>
        <p:txBody>
          <a:bodyPr>
            <a:normAutofit fontScale="70000" lnSpcReduction="20000"/>
          </a:bodyPr>
          <a:lstStyle/>
          <a:p>
            <a:r>
              <a:rPr lang="nl-NL" dirty="0" smtClean="0"/>
              <a:t>Verdraaid goed			draaitoren</a:t>
            </a:r>
          </a:p>
          <a:p>
            <a:r>
              <a:rPr lang="nl-NL" dirty="0" err="1" smtClean="0"/>
              <a:t>Ster-k</a:t>
            </a:r>
            <a:r>
              <a:rPr lang="nl-NL" dirty="0" smtClean="0"/>
              <a:t>				vijfhoek en ster</a:t>
            </a:r>
          </a:p>
          <a:p>
            <a:r>
              <a:rPr lang="nl-NL" dirty="0" smtClean="0"/>
              <a:t>Reusachtig goed			</a:t>
            </a:r>
            <a:r>
              <a:rPr lang="nl-NL" dirty="0" err="1" smtClean="0"/>
              <a:t>ames</a:t>
            </a:r>
            <a:r>
              <a:rPr lang="nl-NL" dirty="0" smtClean="0"/>
              <a:t> -room</a:t>
            </a:r>
          </a:p>
          <a:p>
            <a:r>
              <a:rPr lang="nl-NL" dirty="0" smtClean="0"/>
              <a:t>Kleurrijk				kleurpotloden</a:t>
            </a:r>
          </a:p>
          <a:p>
            <a:r>
              <a:rPr lang="nl-NL" dirty="0" smtClean="0"/>
              <a:t>Verrassend				vier aanzichten</a:t>
            </a:r>
          </a:p>
          <a:p>
            <a:r>
              <a:rPr lang="nl-NL" dirty="0" smtClean="0"/>
              <a:t>Waakzaam				os en ezel</a:t>
            </a:r>
          </a:p>
          <a:p>
            <a:r>
              <a:rPr lang="nl-NL" dirty="0" err="1" smtClean="0"/>
              <a:t>Veel-zijdig</a:t>
            </a:r>
            <a:r>
              <a:rPr lang="nl-NL" dirty="0" smtClean="0"/>
              <a:t>				veelvlak</a:t>
            </a:r>
          </a:p>
          <a:p>
            <a:r>
              <a:rPr lang="nl-NL" dirty="0" err="1" smtClean="0"/>
              <a:t>Ver-diep-end</a:t>
            </a:r>
            <a:r>
              <a:rPr lang="nl-NL" dirty="0" smtClean="0"/>
              <a:t>				</a:t>
            </a:r>
            <a:r>
              <a:rPr lang="nl-NL" dirty="0" err="1" smtClean="0"/>
              <a:t>anti-perspectief</a:t>
            </a:r>
            <a:endParaRPr lang="nl-NL" dirty="0" smtClean="0"/>
          </a:p>
          <a:p>
            <a:r>
              <a:rPr lang="nl-NL" dirty="0" smtClean="0"/>
              <a:t>Stralend				kerstster</a:t>
            </a:r>
          </a:p>
          <a:p>
            <a:r>
              <a:rPr lang="nl-NL" dirty="0" smtClean="0"/>
              <a:t>Gelukkig				speelkaarten</a:t>
            </a:r>
          </a:p>
          <a:p>
            <a:r>
              <a:rPr lang="nl-NL" dirty="0" smtClean="0"/>
              <a:t>Verwonderlijk			</a:t>
            </a:r>
            <a:r>
              <a:rPr lang="nl-NL" dirty="0" err="1" smtClean="0"/>
              <a:t>spiegel-mirror</a:t>
            </a:r>
            <a:endParaRPr lang="nl-NL" dirty="0" smtClean="0"/>
          </a:p>
          <a:p>
            <a:r>
              <a:rPr lang="nl-NL" dirty="0" smtClean="0"/>
              <a:t>Goed perspectief in …		perspectief</a:t>
            </a:r>
          </a:p>
          <a:p>
            <a:r>
              <a:rPr lang="nl-NL" dirty="0" smtClean="0"/>
              <a:t>… </a:t>
            </a:r>
            <a:r>
              <a:rPr lang="nl-NL" dirty="0" smtClean="0">
                <a:solidFill>
                  <a:srgbClr val="00B0F0"/>
                </a:solidFill>
              </a:rPr>
              <a:t>I</a:t>
            </a:r>
            <a:r>
              <a:rPr lang="nl-NL" dirty="0" smtClean="0"/>
              <a:t>n/</a:t>
            </a:r>
            <a:r>
              <a:rPr lang="nl-NL" dirty="0" smtClean="0">
                <a:solidFill>
                  <a:srgbClr val="0070C0"/>
                </a:solidFill>
              </a:rPr>
              <a:t>O</a:t>
            </a:r>
            <a:r>
              <a:rPr lang="nl-NL" dirty="0" smtClean="0"/>
              <a:t>ntwikkeling…			ons I/O gebouw</a:t>
            </a:r>
          </a:p>
          <a:p>
            <a:r>
              <a:rPr lang="nl-NL" dirty="0" smtClean="0"/>
              <a:t>… </a:t>
            </a:r>
            <a:r>
              <a:rPr lang="nl-NL" dirty="0" smtClean="0">
                <a:solidFill>
                  <a:srgbClr val="00B0F0"/>
                </a:solidFill>
              </a:rPr>
              <a:t>I</a:t>
            </a:r>
            <a:r>
              <a:rPr lang="nl-NL" dirty="0" smtClean="0"/>
              <a:t>n/</a:t>
            </a:r>
            <a:r>
              <a:rPr lang="nl-NL" dirty="0" smtClean="0">
                <a:solidFill>
                  <a:srgbClr val="0070C0"/>
                </a:solidFill>
              </a:rPr>
              <a:t>O</a:t>
            </a:r>
            <a:r>
              <a:rPr lang="nl-NL" dirty="0" smtClean="0"/>
              <a:t>ntplooiing..  			,,</a:t>
            </a:r>
            <a:endParaRPr lang="nl-NL"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i="1" dirty="0" smtClean="0"/>
              <a:t>Ontwerpsuggestie 9</a:t>
            </a:r>
            <a:br>
              <a:rPr lang="nl-NL" i="1" dirty="0" smtClean="0"/>
            </a:br>
            <a:r>
              <a:rPr lang="nl-NL" i="1" dirty="0" smtClean="0"/>
              <a:t>Er </a:t>
            </a:r>
            <a:r>
              <a:rPr lang="nl-NL" i="1" dirty="0"/>
              <a:t>zit een kunstzinnig element in</a:t>
            </a:r>
            <a:br>
              <a:rPr lang="nl-NL" i="1" dirty="0"/>
            </a:br>
            <a:endParaRPr lang="en-US" dirty="0"/>
          </a:p>
        </p:txBody>
      </p:sp>
      <p:sp>
        <p:nvSpPr>
          <p:cNvPr id="3" name="Tijdelijke aanduiding voor inhoud 2"/>
          <p:cNvSpPr>
            <a:spLocks noGrp="1"/>
          </p:cNvSpPr>
          <p:nvPr>
            <p:ph idx="1"/>
          </p:nvPr>
        </p:nvSpPr>
        <p:spPr/>
        <p:txBody>
          <a:bodyPr/>
          <a:lstStyle/>
          <a:p>
            <a:r>
              <a:rPr lang="nl-NL" dirty="0" smtClean="0"/>
              <a:t>zoek bij ‘wiskunstenaars’:</a:t>
            </a:r>
          </a:p>
          <a:p>
            <a:r>
              <a:rPr lang="nl-NL" dirty="0" smtClean="0"/>
              <a:t>M.C. Escher, Ad Dekkers, George Hart, </a:t>
            </a:r>
            <a:r>
              <a:rPr lang="nl-NL" dirty="0" err="1" smtClean="0"/>
              <a:t>Mihai</a:t>
            </a:r>
            <a:r>
              <a:rPr lang="nl-NL" dirty="0" smtClean="0"/>
              <a:t> </a:t>
            </a:r>
            <a:r>
              <a:rPr lang="nl-NL" dirty="0" err="1" smtClean="0"/>
              <a:t>Olos</a:t>
            </a:r>
            <a:r>
              <a:rPr lang="nl-NL" dirty="0" smtClean="0"/>
              <a:t>, Franz </a:t>
            </a:r>
            <a:r>
              <a:rPr lang="nl-NL" dirty="0" err="1" smtClean="0"/>
              <a:t>Zeier</a:t>
            </a:r>
            <a:r>
              <a:rPr lang="nl-NL" dirty="0" smtClean="0"/>
              <a:t>, Bruno Ernst, Arie </a:t>
            </a:r>
            <a:r>
              <a:rPr lang="nl-NL" dirty="0" err="1" smtClean="0"/>
              <a:t>Berkulin</a:t>
            </a:r>
            <a:r>
              <a:rPr lang="nl-NL" dirty="0" smtClean="0"/>
              <a:t>, Anneke van Bergen, </a:t>
            </a:r>
            <a:r>
              <a:rPr lang="nl-NL" dirty="0"/>
              <a:t>P</a:t>
            </a:r>
            <a:r>
              <a:rPr lang="nl-NL" dirty="0" smtClean="0"/>
              <a:t>atrick </a:t>
            </a:r>
            <a:r>
              <a:rPr lang="nl-NL" dirty="0" err="1" smtClean="0"/>
              <a:t>Hughes</a:t>
            </a:r>
            <a:r>
              <a:rPr lang="nl-NL" dirty="0" smtClean="0"/>
              <a:t>, Peter Dahmen, ............</a:t>
            </a:r>
          </a:p>
          <a:p>
            <a:r>
              <a:rPr lang="nl-NL" dirty="0" smtClean="0"/>
              <a:t>Stichting Ars et Mathesis</a:t>
            </a:r>
          </a:p>
          <a:p>
            <a:pPr marL="0" indent="0">
              <a:buNone/>
            </a:pPr>
            <a:endParaRPr lang="en-US" dirty="0"/>
          </a:p>
        </p:txBody>
      </p:sp>
    </p:spTree>
    <p:extLst>
      <p:ext uri="{BB962C8B-B14F-4D97-AF65-F5344CB8AC3E}">
        <p14:creationId xmlns:p14="http://schemas.microsoft.com/office/powerpoint/2010/main" xmlns="" val="28081485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Verdere ontwerpeisen:</a:t>
            </a:r>
            <a:br>
              <a:rPr lang="nl-NL" dirty="0" smtClean="0"/>
            </a:br>
            <a:r>
              <a:rPr lang="nl-NL" sz="3100" dirty="0" smtClean="0"/>
              <a:t>(niet eenvoudig hier regels voor te vinden)</a:t>
            </a:r>
            <a:endParaRPr lang="nl-NL" sz="3100" dirty="0"/>
          </a:p>
        </p:txBody>
      </p:sp>
      <p:sp>
        <p:nvSpPr>
          <p:cNvPr id="3" name="Tijdelijke aanduiding voor inhoud 2"/>
          <p:cNvSpPr>
            <a:spLocks noGrp="1"/>
          </p:cNvSpPr>
          <p:nvPr>
            <p:ph idx="1"/>
          </p:nvPr>
        </p:nvSpPr>
        <p:spPr/>
        <p:txBody>
          <a:bodyPr/>
          <a:lstStyle/>
          <a:p>
            <a:pPr>
              <a:buFont typeface="Courier New" pitchFamily="49" charset="0"/>
              <a:buChar char="o"/>
            </a:pPr>
            <a:r>
              <a:rPr lang="nl-NL" i="1" dirty="0" smtClean="0"/>
              <a:t>Originaliteit</a:t>
            </a:r>
          </a:p>
          <a:p>
            <a:pPr>
              <a:buFont typeface="Courier New" pitchFamily="49" charset="0"/>
              <a:buChar char="o"/>
            </a:pPr>
            <a:r>
              <a:rPr lang="nl-NL" i="1" dirty="0" smtClean="0"/>
              <a:t>Vormgeving</a:t>
            </a:r>
            <a:endParaRPr lang="nl-NL" dirty="0" smtClean="0"/>
          </a:p>
          <a:p>
            <a:endParaRPr lang="nl-NL"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MVC-018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0" y="0"/>
            <a:ext cx="3899658" cy="2924944"/>
          </a:xfrm>
          <a:prstGeom prst="rect">
            <a:avLst/>
          </a:prstGeom>
          <a:noFill/>
        </p:spPr>
      </p:pic>
      <p:pic>
        <p:nvPicPr>
          <p:cNvPr id="5" name="Picture 9" descr="Scannen0003"/>
          <p:cNvPicPr>
            <a:picLocks noGrp="1" noChangeAspect="1" noChangeArrowheads="1"/>
          </p:cNvPicPr>
          <p:nvPr>
            <p:ph sz="half" idx="4294967295"/>
          </p:nvPr>
        </p:nvPicPr>
        <p:blipFill>
          <a:blip r:embed="rId3" cstate="print">
            <a:extLst>
              <a:ext uri="{28A0092B-C50C-407E-A947-70E740481C1C}">
                <a14:useLocalDpi xmlns:a14="http://schemas.microsoft.com/office/drawing/2010/main" xmlns="" val="0"/>
              </a:ext>
            </a:extLst>
          </a:blip>
          <a:srcRect/>
          <a:stretch>
            <a:fillRect/>
          </a:stretch>
        </p:blipFill>
        <p:spPr>
          <a:xfrm>
            <a:off x="5269310" y="-26639"/>
            <a:ext cx="3874689" cy="2875262"/>
          </a:xfrm>
          <a:prstGeom prst="rect">
            <a:avLst/>
          </a:prstGeom>
          <a:noFill/>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a:xfrm>
            <a:off x="1942013" y="4797152"/>
            <a:ext cx="2243763" cy="2097550"/>
          </a:xfrm>
          <a:prstGeom prst="rect">
            <a:avLst/>
          </a:prstGeom>
        </p:spPr>
      </p:pic>
      <p:pic>
        <p:nvPicPr>
          <p:cNvPr id="7" name="Picture 7" descr="sp10"/>
          <p:cNvPicPr>
            <a:picLocks noGrp="1" noChangeAspect="1" noChangeArrowheads="1"/>
          </p:cNvPicPr>
          <p:nvPr>
            <p:ph sz="half" idx="4294967295"/>
          </p:nvPr>
        </p:nvPicPr>
        <p:blipFill>
          <a:blip r:embed="rId5" cstate="print">
            <a:extLst>
              <a:ext uri="{28A0092B-C50C-407E-A947-70E740481C1C}">
                <a14:useLocalDpi xmlns:a14="http://schemas.microsoft.com/office/drawing/2010/main" xmlns="" val="0"/>
              </a:ext>
            </a:extLst>
          </a:blip>
          <a:srcRect/>
          <a:stretch>
            <a:fillRect/>
          </a:stretch>
        </p:blipFill>
        <p:spPr>
          <a:xfrm>
            <a:off x="0" y="4146994"/>
            <a:ext cx="1929293" cy="2699820"/>
          </a:xfrm>
          <a:prstGeom prst="rect">
            <a:avLst/>
          </a:prstGeom>
          <a:noFill/>
        </p:spPr>
      </p:pic>
      <p:pic>
        <p:nvPicPr>
          <p:cNvPr id="8" name="Picture 7" descr="sp1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198496" y="4570727"/>
            <a:ext cx="1809946" cy="1846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a:xfrm>
            <a:off x="4157876" y="2739216"/>
            <a:ext cx="1695843" cy="1831511"/>
          </a:xfrm>
          <a:prstGeom prst="rect">
            <a:avLst/>
          </a:prstGeom>
        </p:spPr>
      </p:pic>
      <p:pic>
        <p:nvPicPr>
          <p:cNvPr id="10" name="Picture 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a:xfrm>
            <a:off x="-12720" y="2273263"/>
            <a:ext cx="1942013" cy="2097079"/>
          </a:xfrm>
          <a:prstGeom prst="rect">
            <a:avLst/>
          </a:prstGeom>
        </p:spPr>
      </p:pic>
      <p:sp>
        <p:nvSpPr>
          <p:cNvPr id="2" name="Titel 1"/>
          <p:cNvSpPr>
            <a:spLocks noGrp="1"/>
          </p:cNvSpPr>
          <p:nvPr>
            <p:ph type="title"/>
          </p:nvPr>
        </p:nvSpPr>
        <p:spPr>
          <a:xfrm>
            <a:off x="1929293" y="3068960"/>
            <a:ext cx="2138651" cy="1078034"/>
          </a:xfrm>
        </p:spPr>
        <p:txBody>
          <a:bodyPr>
            <a:normAutofit/>
          </a:bodyPr>
          <a:lstStyle/>
          <a:p>
            <a:r>
              <a:rPr lang="nl-NL" sz="1800" dirty="0" smtClean="0">
                <a:solidFill>
                  <a:srgbClr val="FF0000"/>
                </a:solidFill>
              </a:rPr>
              <a:t>Ontwerp: </a:t>
            </a:r>
            <a:br>
              <a:rPr lang="nl-NL" sz="1800" dirty="0" smtClean="0">
                <a:solidFill>
                  <a:srgbClr val="FF0000"/>
                </a:solidFill>
              </a:rPr>
            </a:br>
            <a:r>
              <a:rPr lang="nl-NL" sz="1800" dirty="0" smtClean="0">
                <a:solidFill>
                  <a:srgbClr val="FF0000"/>
                </a:solidFill>
              </a:rPr>
              <a:t>spelen </a:t>
            </a:r>
            <a:r>
              <a:rPr lang="nl-NL" sz="1800" dirty="0">
                <a:solidFill>
                  <a:srgbClr val="FF0000"/>
                </a:solidFill>
              </a:rPr>
              <a:t>met spiegels</a:t>
            </a:r>
            <a:endParaRPr lang="en-US" sz="1800" dirty="0">
              <a:solidFill>
                <a:srgbClr val="FF0000"/>
              </a:solidFill>
            </a:endParaRPr>
          </a:p>
        </p:txBody>
      </p:sp>
      <p:pic>
        <p:nvPicPr>
          <p:cNvPr id="3" name="Afbeelding 2"/>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890151" y="2823078"/>
            <a:ext cx="3253848" cy="4049593"/>
          </a:xfrm>
          <a:prstGeom prst="rect">
            <a:avLst/>
          </a:prstGeom>
        </p:spPr>
      </p:pic>
    </p:spTree>
    <p:extLst>
      <p:ext uri="{BB962C8B-B14F-4D97-AF65-F5344CB8AC3E}">
        <p14:creationId xmlns:p14="http://schemas.microsoft.com/office/powerpoint/2010/main" xmlns="" val="32840464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De Kerstprijsvraag 2016</a:t>
            </a:r>
            <a:br>
              <a:rPr lang="nl-NL" dirty="0" smtClean="0"/>
            </a:br>
            <a:endParaRPr lang="nl-NL" dirty="0"/>
          </a:p>
        </p:txBody>
      </p:sp>
      <p:pic>
        <p:nvPicPr>
          <p:cNvPr id="1027" name="Picture 3"/>
          <p:cNvPicPr>
            <a:picLocks noChangeAspect="1" noChangeArrowheads="1"/>
          </p:cNvPicPr>
          <p:nvPr/>
        </p:nvPicPr>
        <p:blipFill>
          <a:blip r:embed="rId2" cstate="print"/>
          <a:srcRect l="22533" t="17921" r="49004" b="11448"/>
          <a:stretch>
            <a:fillRect/>
          </a:stretch>
        </p:blipFill>
        <p:spPr bwMode="auto">
          <a:xfrm>
            <a:off x="107504" y="836712"/>
            <a:ext cx="4176464" cy="5829648"/>
          </a:xfrm>
          <a:prstGeom prst="rect">
            <a:avLst/>
          </a:prstGeom>
          <a:noFill/>
          <a:ln w="9525">
            <a:noFill/>
            <a:miter lim="800000"/>
            <a:headEnd/>
            <a:tailEnd/>
          </a:ln>
        </p:spPr>
      </p:pic>
      <p:pic>
        <p:nvPicPr>
          <p:cNvPr id="7" name="Afbeelding 6"/>
          <p:cNvPicPr/>
          <p:nvPr/>
        </p:nvPicPr>
        <p:blipFill>
          <a:blip r:embed="rId3" cstate="print">
            <a:lum bright="10000" contrast="10000"/>
          </a:blip>
          <a:srcRect l="52826" b="56850"/>
          <a:stretch>
            <a:fillRect/>
          </a:stretch>
        </p:blipFill>
        <p:spPr>
          <a:xfrm rot="5400000">
            <a:off x="4247964" y="1664804"/>
            <a:ext cx="2952328" cy="1872208"/>
          </a:xfrm>
          <a:prstGeom prst="rect">
            <a:avLst/>
          </a:prstGeom>
        </p:spPr>
      </p:pic>
      <p:pic>
        <p:nvPicPr>
          <p:cNvPr id="8" name="Afbeelding 7"/>
          <p:cNvPicPr/>
          <p:nvPr/>
        </p:nvPicPr>
        <p:blipFill>
          <a:blip r:embed="rId4" cstate="print">
            <a:lum bright="10000" contrast="10000"/>
          </a:blip>
          <a:srcRect l="53157" b="57291"/>
          <a:stretch>
            <a:fillRect/>
          </a:stretch>
        </p:blipFill>
        <p:spPr>
          <a:xfrm rot="5400000">
            <a:off x="6372200" y="1700808"/>
            <a:ext cx="2952327" cy="1800199"/>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experimenteer</a:t>
            </a:r>
            <a:endParaRPr lang="nl-NL" dirty="0"/>
          </a:p>
        </p:txBody>
      </p:sp>
      <p:pic>
        <p:nvPicPr>
          <p:cNvPr id="4" name="Afbeelding 3" descr="20160603_100434.jpg"/>
          <p:cNvPicPr>
            <a:picLocks noChangeAspect="1"/>
          </p:cNvPicPr>
          <p:nvPr/>
        </p:nvPicPr>
        <p:blipFill>
          <a:blip r:embed="rId2" cstate="print"/>
          <a:srcRect l="41338"/>
          <a:stretch>
            <a:fillRect/>
          </a:stretch>
        </p:blipFill>
        <p:spPr>
          <a:xfrm>
            <a:off x="0" y="0"/>
            <a:ext cx="2855135" cy="3650297"/>
          </a:xfrm>
          <a:prstGeom prst="rect">
            <a:avLst/>
          </a:prstGeom>
        </p:spPr>
      </p:pic>
      <p:pic>
        <p:nvPicPr>
          <p:cNvPr id="7" name="Afbeelding 6" descr="20160802_170741.jpg"/>
          <p:cNvPicPr>
            <a:picLocks noChangeAspect="1"/>
          </p:cNvPicPr>
          <p:nvPr/>
        </p:nvPicPr>
        <p:blipFill>
          <a:blip r:embed="rId3" cstate="print"/>
          <a:stretch>
            <a:fillRect/>
          </a:stretch>
        </p:blipFill>
        <p:spPr>
          <a:xfrm>
            <a:off x="0" y="3690325"/>
            <a:ext cx="2267744" cy="3023659"/>
          </a:xfrm>
          <a:prstGeom prst="rect">
            <a:avLst/>
          </a:prstGeom>
        </p:spPr>
      </p:pic>
      <p:pic>
        <p:nvPicPr>
          <p:cNvPr id="8" name="Afbeelding 7" descr="20160803_155131.jpg"/>
          <p:cNvPicPr>
            <a:picLocks noChangeAspect="1"/>
          </p:cNvPicPr>
          <p:nvPr/>
        </p:nvPicPr>
        <p:blipFill>
          <a:blip r:embed="rId4" cstate="print"/>
          <a:stretch>
            <a:fillRect/>
          </a:stretch>
        </p:blipFill>
        <p:spPr>
          <a:xfrm>
            <a:off x="5384118" y="1844824"/>
            <a:ext cx="3759882" cy="5013176"/>
          </a:xfrm>
          <a:prstGeom prst="rect">
            <a:avLst/>
          </a:prstGeom>
        </p:spPr>
      </p:pic>
      <p:pic>
        <p:nvPicPr>
          <p:cNvPr id="5" name="Afbeelding 4" descr="20160802_164002.jpg"/>
          <p:cNvPicPr>
            <a:picLocks noChangeAspect="1"/>
          </p:cNvPicPr>
          <p:nvPr/>
        </p:nvPicPr>
        <p:blipFill>
          <a:blip r:embed="rId5" cstate="print"/>
          <a:stretch>
            <a:fillRect/>
          </a:stretch>
        </p:blipFill>
        <p:spPr>
          <a:xfrm>
            <a:off x="6695728" y="0"/>
            <a:ext cx="2448272" cy="3264363"/>
          </a:xfrm>
          <a:prstGeom prst="rect">
            <a:avLst/>
          </a:prstGeom>
        </p:spPr>
      </p:pic>
      <p:pic>
        <p:nvPicPr>
          <p:cNvPr id="10" name="Afbeelding 9" descr="20160803_192750.jpg"/>
          <p:cNvPicPr>
            <a:picLocks noChangeAspect="1"/>
          </p:cNvPicPr>
          <p:nvPr/>
        </p:nvPicPr>
        <p:blipFill>
          <a:blip r:embed="rId6" cstate="print"/>
          <a:stretch>
            <a:fillRect/>
          </a:stretch>
        </p:blipFill>
        <p:spPr>
          <a:xfrm>
            <a:off x="2699792" y="3140968"/>
            <a:ext cx="2787774" cy="3717032"/>
          </a:xfrm>
          <a:prstGeom prst="rect">
            <a:avLst/>
          </a:prstGeom>
        </p:spPr>
      </p:pic>
      <p:pic>
        <p:nvPicPr>
          <p:cNvPr id="6" name="Afbeelding 5" descr="20160802_165343.jpg"/>
          <p:cNvPicPr>
            <a:picLocks noChangeAspect="1"/>
          </p:cNvPicPr>
          <p:nvPr/>
        </p:nvPicPr>
        <p:blipFill>
          <a:blip r:embed="rId7" cstate="print"/>
          <a:stretch>
            <a:fillRect/>
          </a:stretch>
        </p:blipFill>
        <p:spPr>
          <a:xfrm>
            <a:off x="2915816" y="1124744"/>
            <a:ext cx="2283718" cy="3044957"/>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Over creativiteit</a:t>
            </a:r>
            <a:endParaRPr lang="nl-NL" dirty="0"/>
          </a:p>
        </p:txBody>
      </p:sp>
      <p:sp>
        <p:nvSpPr>
          <p:cNvPr id="3" name="Tijdelijke aanduiding voor inhoud 2"/>
          <p:cNvSpPr>
            <a:spLocks noGrp="1"/>
          </p:cNvSpPr>
          <p:nvPr>
            <p:ph idx="1"/>
          </p:nvPr>
        </p:nvSpPr>
        <p:spPr/>
        <p:txBody>
          <a:bodyPr/>
          <a:lstStyle/>
          <a:p>
            <a:r>
              <a:rPr lang="nl-NL" dirty="0" err="1" smtClean="0"/>
              <a:t>Creativi-tijd</a:t>
            </a:r>
            <a:r>
              <a:rPr lang="nl-NL" dirty="0" smtClean="0"/>
              <a:t> !! Neem de tijd, niet in hoeveelheid achter elkaar, maar ieder keer een beetje. Een idee moet rijpen.</a:t>
            </a:r>
          </a:p>
          <a:p>
            <a:r>
              <a:rPr lang="nl-NL" dirty="0" smtClean="0"/>
              <a:t>Kijk naar wat er al bestaat</a:t>
            </a:r>
          </a:p>
          <a:p>
            <a:r>
              <a:rPr lang="nl-NL" dirty="0" smtClean="0"/>
              <a:t>Jat </a:t>
            </a:r>
          </a:p>
          <a:p>
            <a:r>
              <a:rPr lang="nl-NL" dirty="0" smtClean="0"/>
              <a:t>Recycling</a:t>
            </a:r>
          </a:p>
          <a:p>
            <a:r>
              <a:rPr lang="nl-NL" dirty="0" smtClean="0"/>
              <a:t>Begin eenvoudig</a:t>
            </a:r>
          </a:p>
          <a:p>
            <a:r>
              <a:rPr lang="nl-NL" dirty="0" smtClean="0"/>
              <a:t>Geniet ervan</a:t>
            </a:r>
            <a:endParaRPr lang="nl-NL"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google op :</a:t>
            </a:r>
            <a:endParaRPr lang="en-US" dirty="0"/>
          </a:p>
        </p:txBody>
      </p:sp>
      <p:sp>
        <p:nvSpPr>
          <p:cNvPr id="3" name="Tijdelijke aanduiding voor inhoud 2"/>
          <p:cNvSpPr>
            <a:spLocks noGrp="1"/>
          </p:cNvSpPr>
          <p:nvPr>
            <p:ph idx="1"/>
          </p:nvPr>
        </p:nvSpPr>
        <p:spPr/>
        <p:txBody>
          <a:bodyPr/>
          <a:lstStyle/>
          <a:p>
            <a:r>
              <a:rPr lang="nl-NL" dirty="0" smtClean="0"/>
              <a:t>wiskunde, kerst, kerstboom, origami, getallen, kunst, papier, ….</a:t>
            </a:r>
          </a:p>
          <a:p>
            <a:endParaRPr lang="nl-NL" dirty="0"/>
          </a:p>
          <a:p>
            <a:r>
              <a:rPr lang="nl-NL" dirty="0" smtClean="0"/>
              <a:t>combinaties ervan </a:t>
            </a:r>
          </a:p>
          <a:p>
            <a:r>
              <a:rPr lang="nl-NL" dirty="0" smtClean="0"/>
              <a:t>Nederlands, Engels, Duits  </a:t>
            </a:r>
            <a:endParaRPr lang="en-US" dirty="0"/>
          </a:p>
        </p:txBody>
      </p:sp>
    </p:spTree>
    <p:extLst>
      <p:ext uri="{BB962C8B-B14F-4D97-AF65-F5344CB8AC3E}">
        <p14:creationId xmlns:p14="http://schemas.microsoft.com/office/powerpoint/2010/main" xmlns="" val="19965934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4690864" cy="1143000"/>
          </a:xfrm>
        </p:spPr>
        <p:txBody>
          <a:bodyPr>
            <a:normAutofit/>
          </a:bodyPr>
          <a:lstStyle/>
          <a:p>
            <a:r>
              <a:rPr lang="en-US" dirty="0" err="1" smtClean="0"/>
              <a:t>Bijv</a:t>
            </a:r>
            <a:r>
              <a:rPr lang="en-US" dirty="0" smtClean="0"/>
              <a:t>.</a:t>
            </a:r>
            <a:endParaRPr lang="en-US" dirty="0"/>
          </a:p>
        </p:txBody>
      </p:sp>
      <p:sp>
        <p:nvSpPr>
          <p:cNvPr id="3" name="Tijdelijke aanduiding voor inhoud 2"/>
          <p:cNvSpPr>
            <a:spLocks noGrp="1"/>
          </p:cNvSpPr>
          <p:nvPr>
            <p:ph idx="1"/>
          </p:nvPr>
        </p:nvSpPr>
        <p:spPr>
          <a:xfrm>
            <a:off x="457200" y="1600201"/>
            <a:ext cx="4690864" cy="2332856"/>
          </a:xfrm>
        </p:spPr>
        <p:txBody>
          <a:bodyPr/>
          <a:lstStyle/>
          <a:p>
            <a:r>
              <a:rPr lang="en-US" dirty="0">
                <a:hlinkClick r:id="rId2"/>
              </a:rPr>
              <a:t>http://</a:t>
            </a:r>
            <a:r>
              <a:rPr lang="en-US" dirty="0" smtClean="0">
                <a:hlinkClick r:id="rId2"/>
              </a:rPr>
              <a:t>www.kleurrijkewiskunde.nl/origami/modellen/kerstboom.html</a:t>
            </a:r>
            <a:endParaRPr lang="en-US" dirty="0" smtClean="0"/>
          </a:p>
          <a:p>
            <a:endParaRPr lang="en-US" dirty="0"/>
          </a:p>
        </p:txBody>
      </p:sp>
      <p:pic>
        <p:nvPicPr>
          <p:cNvPr id="4" name="Afbeelding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508104" y="0"/>
            <a:ext cx="3810000" cy="6753225"/>
          </a:xfrm>
          <a:prstGeom prst="rect">
            <a:avLst/>
          </a:prstGeom>
        </p:spPr>
      </p:pic>
      <p:pic>
        <p:nvPicPr>
          <p:cNvPr id="5" name="Afbeelding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97632" y="3573016"/>
            <a:ext cx="3304113" cy="3180209"/>
          </a:xfrm>
          <a:prstGeom prst="rect">
            <a:avLst/>
          </a:prstGeom>
        </p:spPr>
      </p:pic>
    </p:spTree>
    <p:extLst>
      <p:ext uri="{BB962C8B-B14F-4D97-AF65-F5344CB8AC3E}">
        <p14:creationId xmlns:p14="http://schemas.microsoft.com/office/powerpoint/2010/main" xmlns="" val="32769745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75856" y="42639"/>
            <a:ext cx="5482952" cy="1143000"/>
          </a:xfrm>
        </p:spPr>
        <p:txBody>
          <a:bodyPr/>
          <a:lstStyle/>
          <a:p>
            <a:r>
              <a:rPr lang="nl-NL" dirty="0" smtClean="0"/>
              <a:t>wiskunde kerstboom</a:t>
            </a:r>
            <a:endParaRPr lang="en-US" dirty="0"/>
          </a:p>
        </p:txBody>
      </p:sp>
      <p:pic>
        <p:nvPicPr>
          <p:cNvPr id="4" name="Afbeelding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735" y="550641"/>
            <a:ext cx="3402137" cy="2693359"/>
          </a:xfrm>
          <a:prstGeom prst="rect">
            <a:avLst/>
          </a:prstGeom>
        </p:spPr>
      </p:pic>
      <p:pic>
        <p:nvPicPr>
          <p:cNvPr id="5" name="Afbeelding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00192" y="1102371"/>
            <a:ext cx="2625522" cy="2923081"/>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200432" y="5085184"/>
            <a:ext cx="3943568" cy="1700808"/>
          </a:xfrm>
          <a:prstGeom prst="rect">
            <a:avLst/>
          </a:prstGeom>
        </p:spPr>
      </p:pic>
      <p:pic>
        <p:nvPicPr>
          <p:cNvPr id="7" name="Afbeelding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835696" y="2851855"/>
            <a:ext cx="3682647" cy="2305337"/>
          </a:xfrm>
          <a:prstGeom prst="rect">
            <a:avLst/>
          </a:prstGeom>
        </p:spPr>
      </p:pic>
      <p:pic>
        <p:nvPicPr>
          <p:cNvPr id="8" name="Afbeelding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3810000"/>
            <a:ext cx="2054352" cy="3048000"/>
          </a:xfrm>
          <a:prstGeom prst="rect">
            <a:avLst/>
          </a:prstGeom>
        </p:spPr>
      </p:pic>
    </p:spTree>
    <p:extLst>
      <p:ext uri="{BB962C8B-B14F-4D97-AF65-F5344CB8AC3E}">
        <p14:creationId xmlns:p14="http://schemas.microsoft.com/office/powerpoint/2010/main" xmlns="" val="29678075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wiskunde kerstbal</a:t>
            </a:r>
            <a:endParaRPr lang="en-US" dirty="0"/>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xmlns="" val="0"/>
              </a:ext>
            </a:extLst>
          </a:blip>
          <a:srcRect l="12259" t="9051" r="9356" b="5901"/>
          <a:stretch/>
        </p:blipFill>
        <p:spPr>
          <a:xfrm>
            <a:off x="6935755" y="3540497"/>
            <a:ext cx="2208245" cy="3312368"/>
          </a:xfrm>
          <a:prstGeom prst="rect">
            <a:avLst/>
          </a:prstGeom>
        </p:spPr>
      </p:pic>
      <p:pic>
        <p:nvPicPr>
          <p:cNvPr id="5" name="Afbeelding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4540001"/>
            <a:ext cx="3048000" cy="2286000"/>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865" y="0"/>
            <a:ext cx="2247900" cy="3667125"/>
          </a:xfrm>
          <a:prstGeom prst="rect">
            <a:avLst/>
          </a:prstGeom>
        </p:spPr>
      </p:pic>
      <p:pic>
        <p:nvPicPr>
          <p:cNvPr id="7" name="Afbeelding 6"/>
          <p:cNvPicPr>
            <a:picLocks noChangeAspect="1"/>
          </p:cNvPicPr>
          <p:nvPr/>
        </p:nvPicPr>
        <p:blipFill rotWithShape="1">
          <a:blip r:embed="rId5" cstate="print">
            <a:extLst>
              <a:ext uri="{28A0092B-C50C-407E-A947-70E740481C1C}">
                <a14:useLocalDpi xmlns:a14="http://schemas.microsoft.com/office/drawing/2010/main" xmlns="" val="0"/>
              </a:ext>
            </a:extLst>
          </a:blip>
          <a:srcRect l="25520" t="11121" r="26961" b="11121"/>
          <a:stretch/>
        </p:blipFill>
        <p:spPr>
          <a:xfrm>
            <a:off x="6795741" y="-31428"/>
            <a:ext cx="2376264" cy="2592288"/>
          </a:xfrm>
          <a:prstGeom prst="rect">
            <a:avLst/>
          </a:prstGeom>
        </p:spPr>
      </p:pic>
      <p:pic>
        <p:nvPicPr>
          <p:cNvPr id="8" name="Afbeelding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338494" y="1444996"/>
            <a:ext cx="2809569" cy="2809569"/>
          </a:xfrm>
          <a:prstGeom prst="rect">
            <a:avLst/>
          </a:prstGeom>
        </p:spPr>
      </p:pic>
    </p:spTree>
    <p:extLst>
      <p:ext uri="{BB962C8B-B14F-4D97-AF65-F5344CB8AC3E}">
        <p14:creationId xmlns:p14="http://schemas.microsoft.com/office/powerpoint/2010/main" xmlns="" val="40939727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Na verloop van tijd:</a:t>
            </a:r>
            <a:endParaRPr lang="nl-NL" dirty="0"/>
          </a:p>
        </p:txBody>
      </p:sp>
      <p:pic>
        <p:nvPicPr>
          <p:cNvPr id="1026" name="Picture 2"/>
          <p:cNvPicPr>
            <a:picLocks noChangeAspect="1" noChangeArrowheads="1"/>
          </p:cNvPicPr>
          <p:nvPr/>
        </p:nvPicPr>
        <p:blipFill>
          <a:blip r:embed="rId2" cstate="print"/>
          <a:srcRect l="46705" t="9879" b="7614"/>
          <a:stretch>
            <a:fillRect/>
          </a:stretch>
        </p:blipFill>
        <p:spPr bwMode="auto">
          <a:xfrm>
            <a:off x="611560" y="1412775"/>
            <a:ext cx="6192688" cy="53926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Waarom geef je een kaart?</a:t>
            </a:r>
            <a:endParaRPr lang="nl-NL" dirty="0"/>
          </a:p>
        </p:txBody>
      </p:sp>
      <p:sp>
        <p:nvSpPr>
          <p:cNvPr id="3" name="Tijdelijke aanduiding voor inhoud 2"/>
          <p:cNvSpPr>
            <a:spLocks noGrp="1"/>
          </p:cNvSpPr>
          <p:nvPr>
            <p:ph idx="1"/>
          </p:nvPr>
        </p:nvSpPr>
        <p:spPr/>
        <p:txBody>
          <a:bodyPr>
            <a:normAutofit/>
          </a:bodyPr>
          <a:lstStyle/>
          <a:p>
            <a:r>
              <a:rPr lang="nl-NL" dirty="0" smtClean="0"/>
              <a:t>Wat is de bedoeling van vieren? </a:t>
            </a:r>
            <a:r>
              <a:rPr lang="nl-NL" sz="1900" dirty="0" smtClean="0"/>
              <a:t>(…. een afwisseling van het alledaagse leven, loslaten, te delen wat/ wie je waardevol vindt, zeg maar ja tegen het leven, je thuis voelen, om naar uit te zien, om op terug te kijken,…….</a:t>
            </a:r>
            <a:r>
              <a:rPr lang="nl-NL" dirty="0" smtClean="0"/>
              <a:t> ervaren van verbondenheid</a:t>
            </a:r>
          </a:p>
          <a:p>
            <a:r>
              <a:rPr lang="nl-NL" dirty="0" smtClean="0"/>
              <a:t>Werken aan de relatie </a:t>
            </a:r>
            <a:r>
              <a:rPr lang="nl-NL" sz="2400" dirty="0" smtClean="0"/>
              <a:t>(laten merken dat de leerlingen waardevol voor je zijn, als leraar zoek je </a:t>
            </a:r>
            <a:r>
              <a:rPr lang="nl-NL" sz="2400" dirty="0" err="1" smtClean="0"/>
              <a:t>je</a:t>
            </a:r>
            <a:r>
              <a:rPr lang="nl-NL" sz="2400" dirty="0" smtClean="0"/>
              <a:t> relatie als mens in plaats van professional op, wat kan ik als mens betekenen... )</a:t>
            </a:r>
          </a:p>
          <a:p>
            <a:r>
              <a:rPr lang="nl-NL" dirty="0" smtClean="0"/>
              <a:t>‘Wiskundige houding’ </a:t>
            </a:r>
            <a:r>
              <a:rPr lang="nl-NL" sz="2400" dirty="0" smtClean="0"/>
              <a:t>(wiskunde is leuk, …is het niet in de leerstof zelf, dan wel daarbuiten, je eigen enthousiasme werkt aanstekelijk)</a:t>
            </a:r>
          </a:p>
          <a:p>
            <a:endParaRPr lang="nl-NL"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116632"/>
            <a:ext cx="8589640" cy="1143000"/>
          </a:xfrm>
        </p:spPr>
        <p:txBody>
          <a:bodyPr>
            <a:noAutofit/>
          </a:bodyPr>
          <a:lstStyle/>
          <a:p>
            <a:pPr algn="l"/>
            <a:r>
              <a:rPr lang="nl-NL" sz="3200" dirty="0" smtClean="0"/>
              <a:t/>
            </a:r>
            <a:br>
              <a:rPr lang="nl-NL" sz="3200" dirty="0" smtClean="0"/>
            </a:br>
            <a:r>
              <a:rPr lang="nl-NL" sz="3200" dirty="0" smtClean="0"/>
              <a:t>Op NWD site vanaf volgende week: </a:t>
            </a:r>
            <a:br>
              <a:rPr lang="nl-NL" sz="3200" dirty="0" smtClean="0"/>
            </a:br>
            <a:r>
              <a:rPr lang="nl-NL" sz="3200" dirty="0" smtClean="0"/>
              <a:t>- 2 presentaties bij de lezing van vandaag</a:t>
            </a:r>
            <a:br>
              <a:rPr lang="nl-NL" sz="3200" dirty="0" smtClean="0"/>
            </a:br>
            <a:r>
              <a:rPr lang="nl-NL" sz="3200" dirty="0" smtClean="0"/>
              <a:t>- archief van kerstkaarten </a:t>
            </a:r>
            <a:endParaRPr lang="nl-NL" sz="3200" dirty="0"/>
          </a:p>
        </p:txBody>
      </p:sp>
      <p:pic>
        <p:nvPicPr>
          <p:cNvPr id="2050" name="Picture 2"/>
          <p:cNvPicPr>
            <a:picLocks noChangeAspect="1" noChangeArrowheads="1"/>
          </p:cNvPicPr>
          <p:nvPr/>
        </p:nvPicPr>
        <p:blipFill>
          <a:blip r:embed="rId2" cstate="print"/>
          <a:srcRect l="16905" t="13774" r="70416" b="53669"/>
          <a:stretch>
            <a:fillRect/>
          </a:stretch>
        </p:blipFill>
        <p:spPr bwMode="auto">
          <a:xfrm>
            <a:off x="1979712" y="2060848"/>
            <a:ext cx="3240360" cy="4680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60648"/>
            <a:ext cx="6948264" cy="1143000"/>
          </a:xfrm>
        </p:spPr>
        <p:txBody>
          <a:bodyPr>
            <a:normAutofit fontScale="90000"/>
          </a:bodyPr>
          <a:lstStyle/>
          <a:p>
            <a:r>
              <a:rPr lang="nl-NL" dirty="0" smtClean="0"/>
              <a:t>Uitslag prijsvraag:deelname: 0,0 </a:t>
            </a:r>
            <a:br>
              <a:rPr lang="nl-NL" dirty="0" smtClean="0"/>
            </a:br>
            <a:endParaRPr lang="nl-NL" dirty="0"/>
          </a:p>
        </p:txBody>
      </p:sp>
      <p:sp>
        <p:nvSpPr>
          <p:cNvPr id="3" name="Tijdelijke aanduiding voor inhoud 2"/>
          <p:cNvSpPr>
            <a:spLocks noGrp="1"/>
          </p:cNvSpPr>
          <p:nvPr>
            <p:ph idx="1"/>
          </p:nvPr>
        </p:nvSpPr>
        <p:spPr>
          <a:xfrm>
            <a:off x="251520" y="1196752"/>
            <a:ext cx="4978896" cy="5472608"/>
          </a:xfrm>
        </p:spPr>
        <p:txBody>
          <a:bodyPr>
            <a:normAutofit fontScale="40000" lnSpcReduction="20000"/>
          </a:bodyPr>
          <a:lstStyle/>
          <a:p>
            <a:pPr>
              <a:buNone/>
            </a:pPr>
            <a:r>
              <a:rPr lang="nl-NL" sz="4000" b="1" dirty="0" smtClean="0"/>
              <a:t>Verklaringen:</a:t>
            </a:r>
          </a:p>
          <a:p>
            <a:r>
              <a:rPr lang="nl-NL" sz="4000" dirty="0" smtClean="0"/>
              <a:t>lezing in drukke week vóór de kerst weinig bezocht (en voor velen niet </a:t>
            </a:r>
            <a:r>
              <a:rPr lang="nl-NL" sz="4000" dirty="0" err="1" smtClean="0"/>
              <a:t>les-dag</a:t>
            </a:r>
            <a:r>
              <a:rPr lang="nl-NL" sz="4000" dirty="0" smtClean="0"/>
              <a:t>, en laat op de dag), </a:t>
            </a:r>
          </a:p>
          <a:p>
            <a:r>
              <a:rPr lang="nl-NL" sz="4000" dirty="0" smtClean="0"/>
              <a:t>daarnaast niet genoeg reclame gemaakt voor kijken naar archief met voorbeelden</a:t>
            </a:r>
          </a:p>
          <a:p>
            <a:r>
              <a:rPr lang="nl-NL" sz="4000" dirty="0" smtClean="0"/>
              <a:t>“twee weken is te kort om iets origineels te laten rijpen”</a:t>
            </a:r>
          </a:p>
          <a:p>
            <a:r>
              <a:rPr lang="nl-NL" sz="4000" dirty="0" smtClean="0"/>
              <a:t>persoonlijke band van de auteur met de studenten is van belang   </a:t>
            </a:r>
          </a:p>
          <a:p>
            <a:r>
              <a:rPr lang="nl-NL" sz="4000" dirty="0" smtClean="0"/>
              <a:t>studenten zijn echt aan wiskundeloze vakantie toe</a:t>
            </a:r>
          </a:p>
          <a:p>
            <a:r>
              <a:rPr lang="nl-NL" sz="4000" dirty="0" smtClean="0"/>
              <a:t>iets nieuws bedenken spreekt minder aan dan iets spectaculairs ( als potloodkunstwerk) namaken.</a:t>
            </a:r>
          </a:p>
          <a:p>
            <a:r>
              <a:rPr lang="nl-NL" sz="4000" dirty="0" smtClean="0"/>
              <a:t>ontwerpeisen (‘zoveel mogelijk’ niet gelezen) schrikken af</a:t>
            </a:r>
          </a:p>
          <a:p>
            <a:r>
              <a:rPr lang="nl-NL" sz="4000" dirty="0" smtClean="0"/>
              <a:t>voorbeelden van de laatste jaren suggereren  veel kwaliteit die niet haalbaar lijkt</a:t>
            </a:r>
          </a:p>
          <a:p>
            <a:r>
              <a:rPr lang="nl-NL" sz="4000" dirty="0" smtClean="0"/>
              <a:t>fenomeen kerstkaart is uit de mode?</a:t>
            </a:r>
          </a:p>
          <a:p>
            <a:r>
              <a:rPr lang="nl-NL" sz="4000" dirty="0" smtClean="0"/>
              <a:t>evenals zelf ontwerpen   ( in dat geval …… ) </a:t>
            </a:r>
          </a:p>
          <a:p>
            <a:r>
              <a:rPr lang="nl-NL" sz="4000" dirty="0" smtClean="0"/>
              <a:t>“als ik het nu doe , zit er voor de komende jaren aan </a:t>
            </a:r>
            <a:r>
              <a:rPr lang="nl-NL" sz="4000" dirty="0" smtClean="0"/>
              <a:t>vast”</a:t>
            </a:r>
          </a:p>
          <a:p>
            <a:endParaRPr lang="nl-NL" sz="4000" dirty="0" smtClean="0"/>
          </a:p>
          <a:p>
            <a:r>
              <a:rPr lang="nl-NL" sz="4000" dirty="0" smtClean="0"/>
              <a:t>Niettemin</a:t>
            </a:r>
            <a:r>
              <a:rPr lang="nl-NL" sz="4000" dirty="0"/>
              <a:t>: er is nu een archief waaruit naar hartelust kant en klare kaarten mogen worden gejat.  </a:t>
            </a:r>
            <a:endParaRPr lang="nl-NL" sz="4000" dirty="0" smtClean="0"/>
          </a:p>
          <a:p>
            <a:endParaRPr lang="nl-NL" dirty="0" smtClean="0"/>
          </a:p>
          <a:p>
            <a:endParaRPr lang="nl-NL" dirty="0"/>
          </a:p>
        </p:txBody>
      </p:sp>
      <p:pic>
        <p:nvPicPr>
          <p:cNvPr id="4" name="Picture 3"/>
          <p:cNvPicPr>
            <a:picLocks noChangeAspect="1" noChangeArrowheads="1"/>
          </p:cNvPicPr>
          <p:nvPr/>
        </p:nvPicPr>
        <p:blipFill>
          <a:blip r:embed="rId2" cstate="print"/>
          <a:srcRect l="22533" t="17921" r="49004" b="11448"/>
          <a:stretch>
            <a:fillRect/>
          </a:stretch>
        </p:blipFill>
        <p:spPr bwMode="auto">
          <a:xfrm>
            <a:off x="5364088" y="1412776"/>
            <a:ext cx="3660586" cy="5109568"/>
          </a:xfrm>
          <a:prstGeom prst="rect">
            <a:avLst/>
          </a:prstGeom>
          <a:noFill/>
          <a:ln w="9525">
            <a:noFill/>
            <a:miter lim="800000"/>
            <a:headEnd/>
            <a:tailEnd/>
          </a:ln>
          <a:effectLst>
            <a:outerShdw blurRad="50800" dist="50800" dir="5400000" algn="ctr" rotWithShape="0">
              <a:schemeClr val="tx1"/>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Vraag 1:</a:t>
            </a:r>
            <a:br>
              <a:rPr lang="nl-NL" dirty="0" smtClean="0"/>
            </a:br>
            <a:r>
              <a:rPr lang="nl-NL" dirty="0" smtClean="0"/>
              <a:t>Waarom keert een spiegel wel links en rechts om en niet onder en boven?</a:t>
            </a:r>
            <a:endParaRPr lang="nl-NL" dirty="0"/>
          </a:p>
        </p:txBody>
      </p:sp>
      <p:pic>
        <p:nvPicPr>
          <p:cNvPr id="4" name="Picture 9" descr="Scannen0003"/>
          <p:cNvPicPr>
            <a:picLocks noGrp="1" noChangeAspect="1" noChangeArrowheads="1"/>
          </p:cNvPicPr>
          <p:nvPr>
            <p:ph idx="1"/>
          </p:nvPr>
        </p:nvPicPr>
        <p:blipFill>
          <a:blip r:embed="rId2" cstate="print"/>
          <a:srcRect/>
          <a:stretch>
            <a:fillRect/>
          </a:stretch>
        </p:blipFill>
        <p:spPr>
          <a:xfrm>
            <a:off x="4788024" y="3284984"/>
            <a:ext cx="3770653" cy="2520281"/>
          </a:xfr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075240" cy="1143000"/>
          </a:xfrm>
        </p:spPr>
        <p:txBody>
          <a:bodyPr>
            <a:normAutofit fontScale="90000"/>
          </a:bodyPr>
          <a:lstStyle/>
          <a:p>
            <a:r>
              <a:rPr lang="nl-NL" sz="6700" dirty="0" smtClean="0"/>
              <a:t>Dank voor uw aandacht </a:t>
            </a:r>
            <a:r>
              <a:rPr lang="nl-NL" dirty="0" smtClean="0"/>
              <a:t>	maar vooral:</a:t>
            </a:r>
            <a:endParaRPr lang="nl-NL" dirty="0"/>
          </a:p>
        </p:txBody>
      </p:sp>
      <p:pic>
        <p:nvPicPr>
          <p:cNvPr id="4" name="Afbeelding 3"/>
          <p:cNvPicPr/>
          <p:nvPr/>
        </p:nvPicPr>
        <p:blipFill>
          <a:blip r:embed="rId2" cstate="print"/>
          <a:srcRect l="49055" t="22010" r="15282" b="6024"/>
          <a:stretch>
            <a:fillRect/>
          </a:stretch>
        </p:blipFill>
        <p:spPr bwMode="auto">
          <a:xfrm>
            <a:off x="2843808" y="2204864"/>
            <a:ext cx="3816424" cy="4320480"/>
          </a:xfrm>
          <a:prstGeom prst="rect">
            <a:avLst/>
          </a:prstGeom>
          <a:noFill/>
          <a:ln w="9525">
            <a:noFill/>
            <a:miter lim="800000"/>
            <a:headEnd/>
            <a:tailEnd/>
          </a:ln>
          <a:effectLst>
            <a:outerShdw blurRad="50800" dist="50800" dir="5400000" algn="ctr" rotWithShape="0">
              <a:schemeClr val="tx1"/>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179388" y="260350"/>
            <a:ext cx="3957637" cy="1143000"/>
          </a:xfrm>
        </p:spPr>
        <p:txBody>
          <a:bodyPr>
            <a:normAutofit fontScale="90000"/>
          </a:bodyPr>
          <a:lstStyle/>
          <a:p>
            <a:r>
              <a:rPr lang="nl-NL" sz="4000" smtClean="0"/>
              <a:t>Wat wordt er verwisseld?</a:t>
            </a:r>
          </a:p>
        </p:txBody>
      </p:sp>
      <p:sp>
        <p:nvSpPr>
          <p:cNvPr id="31749" name="Rectangle 5"/>
          <p:cNvSpPr>
            <a:spLocks noGrp="1" noChangeArrowheads="1"/>
          </p:cNvSpPr>
          <p:nvPr>
            <p:ph type="body" sz="half" idx="1"/>
          </p:nvPr>
        </p:nvSpPr>
        <p:spPr>
          <a:xfrm>
            <a:off x="0" y="1814513"/>
            <a:ext cx="4495800" cy="5043487"/>
          </a:xfrm>
        </p:spPr>
        <p:txBody>
          <a:bodyPr/>
          <a:lstStyle/>
          <a:p>
            <a:pPr>
              <a:lnSpc>
                <a:spcPct val="90000"/>
              </a:lnSpc>
            </a:pPr>
            <a:r>
              <a:rPr lang="nl-NL" sz="2800" smtClean="0"/>
              <a:t>Rechterhand wordt linkerhand van spiegelbeeld (als je je in spiegelbeeld verplaatst)</a:t>
            </a:r>
          </a:p>
          <a:p>
            <a:pPr>
              <a:lnSpc>
                <a:spcPct val="90000"/>
              </a:lnSpc>
            </a:pPr>
            <a:r>
              <a:rPr lang="nl-NL" sz="2800" smtClean="0"/>
              <a:t>Echter: Noord blijft noord</a:t>
            </a:r>
          </a:p>
          <a:p>
            <a:pPr>
              <a:lnSpc>
                <a:spcPct val="90000"/>
              </a:lnSpc>
            </a:pPr>
            <a:r>
              <a:rPr lang="nl-NL" sz="2800" smtClean="0"/>
              <a:t>Boven blijft boven </a:t>
            </a:r>
          </a:p>
          <a:p>
            <a:pPr>
              <a:lnSpc>
                <a:spcPct val="90000"/>
              </a:lnSpc>
            </a:pPr>
            <a:r>
              <a:rPr lang="nl-NL" sz="2800" smtClean="0"/>
              <a:t>Maar: Voor en achter/           oost en west worden verwisseld</a:t>
            </a:r>
          </a:p>
          <a:p>
            <a:pPr>
              <a:lnSpc>
                <a:spcPct val="90000"/>
              </a:lnSpc>
            </a:pPr>
            <a:r>
              <a:rPr lang="nl-NL" sz="2800" smtClean="0"/>
              <a:t>Draairichting: spiegelbeeld  andersom</a:t>
            </a:r>
          </a:p>
        </p:txBody>
      </p:sp>
      <p:pic>
        <p:nvPicPr>
          <p:cNvPr id="12292" name="Picture 7" descr="sp8"/>
          <p:cNvPicPr>
            <a:picLocks noGrp="1" noChangeAspect="1" noChangeArrowheads="1"/>
          </p:cNvPicPr>
          <p:nvPr>
            <p:ph sz="half" idx="2"/>
          </p:nvPr>
        </p:nvPicPr>
        <p:blipFill>
          <a:blip r:embed="rId2" cstate="print"/>
          <a:srcRect/>
          <a:stretch>
            <a:fillRect/>
          </a:stretch>
        </p:blipFill>
        <p:spPr>
          <a:xfrm>
            <a:off x="4716463" y="404813"/>
            <a:ext cx="3810000" cy="2473325"/>
          </a:xfrm>
          <a:noFill/>
        </p:spPr>
      </p:pic>
      <p:pic>
        <p:nvPicPr>
          <p:cNvPr id="12293" name="Picture 8" descr="Scannen0004"/>
          <p:cNvPicPr>
            <a:picLocks noChangeAspect="1" noChangeArrowheads="1"/>
          </p:cNvPicPr>
          <p:nvPr/>
        </p:nvPicPr>
        <p:blipFill>
          <a:blip r:embed="rId3" cstate="print"/>
          <a:srcRect/>
          <a:stretch>
            <a:fillRect/>
          </a:stretch>
        </p:blipFill>
        <p:spPr bwMode="auto">
          <a:xfrm>
            <a:off x="4498975" y="2924175"/>
            <a:ext cx="3609975" cy="3933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7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4932363" y="5013325"/>
            <a:ext cx="1296987" cy="442913"/>
          </a:xfrm>
        </p:spPr>
        <p:txBody>
          <a:bodyPr/>
          <a:lstStyle/>
          <a:p>
            <a:pPr>
              <a:lnSpc>
                <a:spcPct val="80000"/>
              </a:lnSpc>
            </a:pPr>
            <a:r>
              <a:rPr lang="nl-NL" sz="2800" smtClean="0"/>
              <a:t>Oog</a:t>
            </a:r>
          </a:p>
        </p:txBody>
      </p:sp>
      <p:sp>
        <p:nvSpPr>
          <p:cNvPr id="13315" name="Line 4"/>
          <p:cNvSpPr>
            <a:spLocks noChangeShapeType="1"/>
          </p:cNvSpPr>
          <p:nvPr/>
        </p:nvSpPr>
        <p:spPr bwMode="auto">
          <a:xfrm>
            <a:off x="1116013" y="549275"/>
            <a:ext cx="5976937" cy="4392613"/>
          </a:xfrm>
          <a:prstGeom prst="line">
            <a:avLst/>
          </a:prstGeom>
          <a:noFill/>
          <a:ln w="28575">
            <a:solidFill>
              <a:schemeClr val="accent1"/>
            </a:solidFill>
            <a:round/>
            <a:headEnd/>
            <a:tailEnd/>
          </a:ln>
        </p:spPr>
        <p:txBody>
          <a:bodyPr/>
          <a:lstStyle/>
          <a:p>
            <a:endParaRPr lang="nl-NL"/>
          </a:p>
        </p:txBody>
      </p:sp>
      <p:sp>
        <p:nvSpPr>
          <p:cNvPr id="13316" name="Text Box 5"/>
          <p:cNvSpPr txBox="1">
            <a:spLocks noChangeArrowheads="1"/>
          </p:cNvSpPr>
          <p:nvPr/>
        </p:nvSpPr>
        <p:spPr bwMode="auto">
          <a:xfrm>
            <a:off x="7019925" y="4437063"/>
            <a:ext cx="1655763" cy="457200"/>
          </a:xfrm>
          <a:prstGeom prst="rect">
            <a:avLst/>
          </a:prstGeom>
          <a:noFill/>
          <a:ln w="9525">
            <a:noFill/>
            <a:miter lim="800000"/>
            <a:headEnd/>
            <a:tailEnd/>
          </a:ln>
        </p:spPr>
        <p:txBody>
          <a:bodyPr>
            <a:spAutoFit/>
          </a:bodyPr>
          <a:lstStyle/>
          <a:p>
            <a:pPr>
              <a:spcBef>
                <a:spcPct val="50000"/>
              </a:spcBef>
            </a:pPr>
            <a:r>
              <a:rPr lang="nl-NL">
                <a:solidFill>
                  <a:schemeClr val="accent1"/>
                </a:solidFill>
              </a:rPr>
              <a:t>spiegel</a:t>
            </a:r>
          </a:p>
        </p:txBody>
      </p:sp>
      <p:sp>
        <p:nvSpPr>
          <p:cNvPr id="52230" name="Line 6"/>
          <p:cNvSpPr>
            <a:spLocks noChangeShapeType="1"/>
          </p:cNvSpPr>
          <p:nvPr/>
        </p:nvSpPr>
        <p:spPr bwMode="auto">
          <a:xfrm flipV="1">
            <a:off x="2484438" y="3213100"/>
            <a:ext cx="2303462" cy="71438"/>
          </a:xfrm>
          <a:prstGeom prst="line">
            <a:avLst/>
          </a:prstGeom>
          <a:noFill/>
          <a:ln w="28575">
            <a:solidFill>
              <a:srgbClr val="FF0000"/>
            </a:solidFill>
            <a:round/>
            <a:headEnd/>
            <a:tailEnd type="triangle" w="med" len="med"/>
          </a:ln>
        </p:spPr>
        <p:txBody>
          <a:bodyPr/>
          <a:lstStyle/>
          <a:p>
            <a:endParaRPr lang="nl-NL"/>
          </a:p>
        </p:txBody>
      </p:sp>
      <p:sp>
        <p:nvSpPr>
          <p:cNvPr id="52231" name="Line 7"/>
          <p:cNvSpPr>
            <a:spLocks noChangeShapeType="1"/>
          </p:cNvSpPr>
          <p:nvPr/>
        </p:nvSpPr>
        <p:spPr bwMode="auto">
          <a:xfrm>
            <a:off x="4787900" y="3284538"/>
            <a:ext cx="360363" cy="1944687"/>
          </a:xfrm>
          <a:prstGeom prst="line">
            <a:avLst/>
          </a:prstGeom>
          <a:noFill/>
          <a:ln w="28575">
            <a:solidFill>
              <a:srgbClr val="FF0000"/>
            </a:solidFill>
            <a:round/>
            <a:headEnd/>
            <a:tailEnd type="triangle" w="med" len="med"/>
          </a:ln>
        </p:spPr>
        <p:txBody>
          <a:bodyPr/>
          <a:lstStyle/>
          <a:p>
            <a:endParaRPr lang="nl-NL"/>
          </a:p>
        </p:txBody>
      </p:sp>
      <p:sp>
        <p:nvSpPr>
          <p:cNvPr id="13319" name="Line 8"/>
          <p:cNvSpPr>
            <a:spLocks noChangeShapeType="1"/>
          </p:cNvSpPr>
          <p:nvPr/>
        </p:nvSpPr>
        <p:spPr bwMode="auto">
          <a:xfrm flipV="1">
            <a:off x="2484438" y="1125538"/>
            <a:ext cx="1871662" cy="2159000"/>
          </a:xfrm>
          <a:prstGeom prst="line">
            <a:avLst/>
          </a:prstGeom>
          <a:noFill/>
          <a:ln w="19050">
            <a:solidFill>
              <a:schemeClr val="tx1"/>
            </a:solidFill>
            <a:prstDash val="sysDot"/>
            <a:round/>
            <a:headEnd/>
            <a:tailEnd/>
          </a:ln>
        </p:spPr>
        <p:txBody>
          <a:bodyPr/>
          <a:lstStyle/>
          <a:p>
            <a:endParaRPr lang="nl-NL"/>
          </a:p>
        </p:txBody>
      </p:sp>
      <p:sp>
        <p:nvSpPr>
          <p:cNvPr id="52233" name="Line 9"/>
          <p:cNvSpPr>
            <a:spLocks noChangeShapeType="1"/>
          </p:cNvSpPr>
          <p:nvPr/>
        </p:nvSpPr>
        <p:spPr bwMode="auto">
          <a:xfrm>
            <a:off x="4356100" y="1125538"/>
            <a:ext cx="431800" cy="2159000"/>
          </a:xfrm>
          <a:prstGeom prst="line">
            <a:avLst/>
          </a:prstGeom>
          <a:noFill/>
          <a:ln w="12700">
            <a:solidFill>
              <a:srgbClr val="FF0000"/>
            </a:solidFill>
            <a:prstDash val="sysDot"/>
            <a:round/>
            <a:headEnd/>
            <a:tailEnd type="triangle" w="med" len="med"/>
          </a:ln>
        </p:spPr>
        <p:txBody>
          <a:bodyPr/>
          <a:lstStyle/>
          <a:p>
            <a:endParaRPr lang="nl-NL"/>
          </a:p>
        </p:txBody>
      </p:sp>
      <p:sp>
        <p:nvSpPr>
          <p:cNvPr id="13321" name="Line 10"/>
          <p:cNvSpPr>
            <a:spLocks noChangeShapeType="1"/>
          </p:cNvSpPr>
          <p:nvPr/>
        </p:nvSpPr>
        <p:spPr bwMode="auto">
          <a:xfrm flipH="1" flipV="1">
            <a:off x="2124075" y="2276475"/>
            <a:ext cx="360363" cy="1008063"/>
          </a:xfrm>
          <a:prstGeom prst="line">
            <a:avLst/>
          </a:prstGeom>
          <a:noFill/>
          <a:ln w="38100">
            <a:solidFill>
              <a:schemeClr val="accent2"/>
            </a:solidFill>
            <a:round/>
            <a:headEnd/>
            <a:tailEnd/>
          </a:ln>
        </p:spPr>
        <p:txBody>
          <a:bodyPr/>
          <a:lstStyle/>
          <a:p>
            <a:endParaRPr lang="nl-NL"/>
          </a:p>
        </p:txBody>
      </p:sp>
      <p:sp>
        <p:nvSpPr>
          <p:cNvPr id="13322" name="Line 11"/>
          <p:cNvSpPr>
            <a:spLocks noChangeShapeType="1"/>
          </p:cNvSpPr>
          <p:nvPr/>
        </p:nvSpPr>
        <p:spPr bwMode="auto">
          <a:xfrm flipH="1" flipV="1">
            <a:off x="3203575" y="981075"/>
            <a:ext cx="1152525" cy="144463"/>
          </a:xfrm>
          <a:prstGeom prst="line">
            <a:avLst/>
          </a:prstGeom>
          <a:noFill/>
          <a:ln w="38100">
            <a:solidFill>
              <a:schemeClr val="accent2"/>
            </a:solidFill>
            <a:prstDash val="sysDot"/>
            <a:round/>
            <a:headEnd/>
            <a:tailEnd/>
          </a:ln>
        </p:spPr>
        <p:txBody>
          <a:bodyPr/>
          <a:lstStyle/>
          <a:p>
            <a:endParaRPr lang="nl-NL"/>
          </a:p>
        </p:txBody>
      </p:sp>
      <p:sp>
        <p:nvSpPr>
          <p:cNvPr id="13323" name="Line 12"/>
          <p:cNvSpPr>
            <a:spLocks noChangeShapeType="1"/>
          </p:cNvSpPr>
          <p:nvPr/>
        </p:nvSpPr>
        <p:spPr bwMode="auto">
          <a:xfrm flipV="1">
            <a:off x="2124075" y="981075"/>
            <a:ext cx="1079500" cy="1295400"/>
          </a:xfrm>
          <a:prstGeom prst="line">
            <a:avLst/>
          </a:prstGeom>
          <a:noFill/>
          <a:ln w="19050">
            <a:solidFill>
              <a:schemeClr val="tx1"/>
            </a:solidFill>
            <a:prstDash val="sysDot"/>
            <a:round/>
            <a:headEnd/>
            <a:tailEnd/>
          </a:ln>
        </p:spPr>
        <p:txBody>
          <a:bodyPr/>
          <a:lstStyle/>
          <a:p>
            <a:endParaRPr lang="nl-NL"/>
          </a:p>
        </p:txBody>
      </p:sp>
      <p:sp>
        <p:nvSpPr>
          <p:cNvPr id="52237" name="Line 13"/>
          <p:cNvSpPr>
            <a:spLocks noChangeShapeType="1"/>
          </p:cNvSpPr>
          <p:nvPr/>
        </p:nvSpPr>
        <p:spPr bwMode="auto">
          <a:xfrm>
            <a:off x="3203575" y="981075"/>
            <a:ext cx="720725" cy="1584325"/>
          </a:xfrm>
          <a:prstGeom prst="line">
            <a:avLst/>
          </a:prstGeom>
          <a:noFill/>
          <a:ln w="19050">
            <a:solidFill>
              <a:srgbClr val="FF00FF"/>
            </a:solidFill>
            <a:prstDash val="sysDot"/>
            <a:round/>
            <a:headEnd/>
            <a:tailEnd type="triangle" w="med" len="med"/>
          </a:ln>
        </p:spPr>
        <p:txBody>
          <a:bodyPr/>
          <a:lstStyle/>
          <a:p>
            <a:endParaRPr lang="nl-NL"/>
          </a:p>
        </p:txBody>
      </p:sp>
      <p:sp>
        <p:nvSpPr>
          <p:cNvPr id="52238" name="Line 14"/>
          <p:cNvSpPr>
            <a:spLocks noChangeShapeType="1"/>
          </p:cNvSpPr>
          <p:nvPr/>
        </p:nvSpPr>
        <p:spPr bwMode="auto">
          <a:xfrm>
            <a:off x="3924300" y="2565400"/>
            <a:ext cx="1152525" cy="2592388"/>
          </a:xfrm>
          <a:prstGeom prst="line">
            <a:avLst/>
          </a:prstGeom>
          <a:noFill/>
          <a:ln w="28575">
            <a:solidFill>
              <a:srgbClr val="FF00FF"/>
            </a:solidFill>
            <a:round/>
            <a:headEnd/>
            <a:tailEnd type="triangle" w="med" len="med"/>
          </a:ln>
        </p:spPr>
        <p:txBody>
          <a:bodyPr/>
          <a:lstStyle/>
          <a:p>
            <a:endParaRPr lang="nl-NL"/>
          </a:p>
        </p:txBody>
      </p:sp>
      <p:sp>
        <p:nvSpPr>
          <p:cNvPr id="52239" name="Line 15"/>
          <p:cNvSpPr>
            <a:spLocks noChangeShapeType="1"/>
          </p:cNvSpPr>
          <p:nvPr/>
        </p:nvSpPr>
        <p:spPr bwMode="auto">
          <a:xfrm>
            <a:off x="2124075" y="2276475"/>
            <a:ext cx="1800225" cy="288925"/>
          </a:xfrm>
          <a:prstGeom prst="line">
            <a:avLst/>
          </a:prstGeom>
          <a:noFill/>
          <a:ln w="28575">
            <a:solidFill>
              <a:srgbClr val="FF00FF"/>
            </a:solidFill>
            <a:round/>
            <a:headEnd/>
            <a:tailEnd type="triangle" w="med" len="med"/>
          </a:ln>
        </p:spPr>
        <p:txBody>
          <a:bodyPr/>
          <a:lstStyle/>
          <a:p>
            <a:endParaRPr lang="nl-NL"/>
          </a:p>
        </p:txBody>
      </p:sp>
      <p:sp>
        <p:nvSpPr>
          <p:cNvPr id="13327" name="Text Box 16"/>
          <p:cNvSpPr txBox="1">
            <a:spLocks noChangeArrowheads="1"/>
          </p:cNvSpPr>
          <p:nvPr/>
        </p:nvSpPr>
        <p:spPr bwMode="auto">
          <a:xfrm>
            <a:off x="1692275" y="2205038"/>
            <a:ext cx="431800" cy="457200"/>
          </a:xfrm>
          <a:prstGeom prst="rect">
            <a:avLst/>
          </a:prstGeom>
          <a:noFill/>
          <a:ln w="9525">
            <a:noFill/>
            <a:miter lim="800000"/>
            <a:headEnd/>
            <a:tailEnd/>
          </a:ln>
        </p:spPr>
        <p:txBody>
          <a:bodyPr>
            <a:spAutoFit/>
          </a:bodyPr>
          <a:lstStyle/>
          <a:p>
            <a:pPr>
              <a:spcBef>
                <a:spcPct val="50000"/>
              </a:spcBef>
            </a:pPr>
            <a:r>
              <a:rPr lang="nl-NL">
                <a:solidFill>
                  <a:srgbClr val="FF00FF"/>
                </a:solidFill>
              </a:rPr>
              <a:t>A</a:t>
            </a:r>
          </a:p>
        </p:txBody>
      </p:sp>
      <p:sp>
        <p:nvSpPr>
          <p:cNvPr id="13328" name="Text Box 17"/>
          <p:cNvSpPr txBox="1">
            <a:spLocks noChangeArrowheads="1"/>
          </p:cNvSpPr>
          <p:nvPr/>
        </p:nvSpPr>
        <p:spPr bwMode="auto">
          <a:xfrm>
            <a:off x="3059113" y="476250"/>
            <a:ext cx="576262" cy="457200"/>
          </a:xfrm>
          <a:prstGeom prst="rect">
            <a:avLst/>
          </a:prstGeom>
          <a:noFill/>
          <a:ln w="9525">
            <a:noFill/>
            <a:miter lim="800000"/>
            <a:headEnd/>
            <a:tailEnd/>
          </a:ln>
        </p:spPr>
        <p:txBody>
          <a:bodyPr>
            <a:spAutoFit/>
          </a:bodyPr>
          <a:lstStyle/>
          <a:p>
            <a:pPr>
              <a:spcBef>
                <a:spcPct val="50000"/>
              </a:spcBef>
            </a:pPr>
            <a:r>
              <a:rPr lang="nl-NL">
                <a:solidFill>
                  <a:srgbClr val="FF00FF"/>
                </a:solidFill>
              </a:rPr>
              <a:t>A’</a:t>
            </a:r>
          </a:p>
        </p:txBody>
      </p:sp>
      <p:sp>
        <p:nvSpPr>
          <p:cNvPr id="13329" name="Text Box 18"/>
          <p:cNvSpPr txBox="1">
            <a:spLocks noChangeArrowheads="1"/>
          </p:cNvSpPr>
          <p:nvPr/>
        </p:nvSpPr>
        <p:spPr bwMode="auto">
          <a:xfrm>
            <a:off x="2124075" y="3213100"/>
            <a:ext cx="503238" cy="457200"/>
          </a:xfrm>
          <a:prstGeom prst="rect">
            <a:avLst/>
          </a:prstGeom>
          <a:noFill/>
          <a:ln w="9525">
            <a:noFill/>
            <a:miter lim="800000"/>
            <a:headEnd/>
            <a:tailEnd/>
          </a:ln>
        </p:spPr>
        <p:txBody>
          <a:bodyPr>
            <a:spAutoFit/>
          </a:bodyPr>
          <a:lstStyle/>
          <a:p>
            <a:pPr>
              <a:spcBef>
                <a:spcPct val="50000"/>
              </a:spcBef>
            </a:pPr>
            <a:r>
              <a:rPr lang="nl-NL">
                <a:solidFill>
                  <a:srgbClr val="FF0000"/>
                </a:solidFill>
              </a:rPr>
              <a:t>B</a:t>
            </a:r>
          </a:p>
        </p:txBody>
      </p:sp>
      <p:sp>
        <p:nvSpPr>
          <p:cNvPr id="13330" name="Text Box 19"/>
          <p:cNvSpPr txBox="1">
            <a:spLocks noChangeArrowheads="1"/>
          </p:cNvSpPr>
          <p:nvPr/>
        </p:nvSpPr>
        <p:spPr bwMode="auto">
          <a:xfrm>
            <a:off x="4356100" y="692150"/>
            <a:ext cx="503238" cy="457200"/>
          </a:xfrm>
          <a:prstGeom prst="rect">
            <a:avLst/>
          </a:prstGeom>
          <a:noFill/>
          <a:ln w="9525">
            <a:noFill/>
            <a:miter lim="800000"/>
            <a:headEnd/>
            <a:tailEnd/>
          </a:ln>
        </p:spPr>
        <p:txBody>
          <a:bodyPr>
            <a:spAutoFit/>
          </a:bodyPr>
          <a:lstStyle/>
          <a:p>
            <a:pPr>
              <a:spcBef>
                <a:spcPct val="50000"/>
              </a:spcBef>
            </a:pPr>
            <a:r>
              <a:rPr lang="nl-NL">
                <a:solidFill>
                  <a:srgbClr val="FF0000"/>
                </a:solidFill>
              </a:rPr>
              <a:t>B’</a:t>
            </a:r>
          </a:p>
        </p:txBody>
      </p:sp>
      <p:sp>
        <p:nvSpPr>
          <p:cNvPr id="13331" name="Line 20"/>
          <p:cNvSpPr>
            <a:spLocks noChangeShapeType="1"/>
          </p:cNvSpPr>
          <p:nvPr/>
        </p:nvSpPr>
        <p:spPr bwMode="auto">
          <a:xfrm flipV="1">
            <a:off x="7380288" y="476250"/>
            <a:ext cx="936625" cy="1152525"/>
          </a:xfrm>
          <a:prstGeom prst="line">
            <a:avLst/>
          </a:prstGeom>
          <a:noFill/>
          <a:ln w="9525">
            <a:solidFill>
              <a:schemeClr val="tx1"/>
            </a:solidFill>
            <a:round/>
            <a:headEnd/>
            <a:tailEnd type="triangle" w="med" len="med"/>
          </a:ln>
        </p:spPr>
        <p:txBody>
          <a:bodyPr/>
          <a:lstStyle/>
          <a:p>
            <a:endParaRPr lang="nl-NL"/>
          </a:p>
        </p:txBody>
      </p:sp>
      <p:sp>
        <p:nvSpPr>
          <p:cNvPr id="13332" name="Line 21"/>
          <p:cNvSpPr>
            <a:spLocks noChangeShapeType="1"/>
          </p:cNvSpPr>
          <p:nvPr/>
        </p:nvSpPr>
        <p:spPr bwMode="auto">
          <a:xfrm>
            <a:off x="7308850" y="765175"/>
            <a:ext cx="1079500" cy="792163"/>
          </a:xfrm>
          <a:prstGeom prst="line">
            <a:avLst/>
          </a:prstGeom>
          <a:noFill/>
          <a:ln w="9525">
            <a:solidFill>
              <a:schemeClr val="tx1"/>
            </a:solidFill>
            <a:round/>
            <a:headEnd/>
            <a:tailEnd type="triangle" w="med" len="med"/>
          </a:ln>
        </p:spPr>
        <p:txBody>
          <a:bodyPr/>
          <a:lstStyle/>
          <a:p>
            <a:endParaRPr lang="nl-NL"/>
          </a:p>
        </p:txBody>
      </p:sp>
      <p:sp>
        <p:nvSpPr>
          <p:cNvPr id="13333" name="Text Box 22"/>
          <p:cNvSpPr txBox="1">
            <a:spLocks noChangeArrowheads="1"/>
          </p:cNvSpPr>
          <p:nvPr/>
        </p:nvSpPr>
        <p:spPr bwMode="auto">
          <a:xfrm>
            <a:off x="8101013" y="0"/>
            <a:ext cx="1042987" cy="457200"/>
          </a:xfrm>
          <a:prstGeom prst="rect">
            <a:avLst/>
          </a:prstGeom>
          <a:noFill/>
          <a:ln w="9525">
            <a:noFill/>
            <a:miter lim="800000"/>
            <a:headEnd/>
            <a:tailEnd/>
          </a:ln>
        </p:spPr>
        <p:txBody>
          <a:bodyPr>
            <a:spAutoFit/>
          </a:bodyPr>
          <a:lstStyle/>
          <a:p>
            <a:pPr>
              <a:spcBef>
                <a:spcPct val="50000"/>
              </a:spcBef>
            </a:pPr>
            <a:r>
              <a:rPr lang="nl-NL"/>
              <a:t>noord</a:t>
            </a:r>
          </a:p>
        </p:txBody>
      </p:sp>
      <p:sp>
        <p:nvSpPr>
          <p:cNvPr id="13334" name="Text Box 23"/>
          <p:cNvSpPr txBox="1">
            <a:spLocks noChangeArrowheads="1"/>
          </p:cNvSpPr>
          <p:nvPr/>
        </p:nvSpPr>
        <p:spPr bwMode="auto">
          <a:xfrm>
            <a:off x="6948488" y="1557338"/>
            <a:ext cx="1008062" cy="457200"/>
          </a:xfrm>
          <a:prstGeom prst="rect">
            <a:avLst/>
          </a:prstGeom>
          <a:noFill/>
          <a:ln w="9525">
            <a:noFill/>
            <a:miter lim="800000"/>
            <a:headEnd/>
            <a:tailEnd/>
          </a:ln>
        </p:spPr>
        <p:txBody>
          <a:bodyPr>
            <a:spAutoFit/>
          </a:bodyPr>
          <a:lstStyle/>
          <a:p>
            <a:pPr>
              <a:spcBef>
                <a:spcPct val="50000"/>
              </a:spcBef>
            </a:pPr>
            <a:r>
              <a:rPr lang="nl-NL"/>
              <a:t>zuid</a:t>
            </a:r>
          </a:p>
        </p:txBody>
      </p:sp>
      <p:sp>
        <p:nvSpPr>
          <p:cNvPr id="13335" name="Text Box 24"/>
          <p:cNvSpPr txBox="1">
            <a:spLocks noChangeArrowheads="1"/>
          </p:cNvSpPr>
          <p:nvPr/>
        </p:nvSpPr>
        <p:spPr bwMode="auto">
          <a:xfrm>
            <a:off x="6659563" y="404813"/>
            <a:ext cx="1079500" cy="457200"/>
          </a:xfrm>
          <a:prstGeom prst="rect">
            <a:avLst/>
          </a:prstGeom>
          <a:noFill/>
          <a:ln w="9525">
            <a:noFill/>
            <a:miter lim="800000"/>
            <a:headEnd/>
            <a:tailEnd/>
          </a:ln>
        </p:spPr>
        <p:txBody>
          <a:bodyPr>
            <a:spAutoFit/>
          </a:bodyPr>
          <a:lstStyle/>
          <a:p>
            <a:pPr>
              <a:spcBef>
                <a:spcPct val="50000"/>
              </a:spcBef>
            </a:pPr>
            <a:r>
              <a:rPr lang="nl-NL"/>
              <a:t>west</a:t>
            </a:r>
          </a:p>
        </p:txBody>
      </p:sp>
      <p:sp>
        <p:nvSpPr>
          <p:cNvPr id="13336" name="Text Box 25"/>
          <p:cNvSpPr txBox="1">
            <a:spLocks noChangeArrowheads="1"/>
          </p:cNvSpPr>
          <p:nvPr/>
        </p:nvSpPr>
        <p:spPr bwMode="auto">
          <a:xfrm>
            <a:off x="8064500" y="1412875"/>
            <a:ext cx="1079500" cy="457200"/>
          </a:xfrm>
          <a:prstGeom prst="rect">
            <a:avLst/>
          </a:prstGeom>
          <a:noFill/>
          <a:ln w="9525">
            <a:noFill/>
            <a:miter lim="800000"/>
            <a:headEnd/>
            <a:tailEnd/>
          </a:ln>
        </p:spPr>
        <p:txBody>
          <a:bodyPr>
            <a:spAutoFit/>
          </a:bodyPr>
          <a:lstStyle/>
          <a:p>
            <a:pPr>
              <a:spcBef>
                <a:spcPct val="50000"/>
              </a:spcBef>
            </a:pPr>
            <a:r>
              <a:rPr lang="nl-NL"/>
              <a:t>oost</a:t>
            </a:r>
          </a:p>
        </p:txBody>
      </p:sp>
      <p:sp>
        <p:nvSpPr>
          <p:cNvPr id="52250" name="Text Box 26"/>
          <p:cNvSpPr txBox="1">
            <a:spLocks noChangeArrowheads="1"/>
          </p:cNvSpPr>
          <p:nvPr/>
        </p:nvSpPr>
        <p:spPr bwMode="auto">
          <a:xfrm>
            <a:off x="0" y="5876925"/>
            <a:ext cx="9144000" cy="830263"/>
          </a:xfrm>
          <a:prstGeom prst="rect">
            <a:avLst/>
          </a:prstGeom>
          <a:noFill/>
          <a:ln w="9525">
            <a:noFill/>
            <a:miter lim="800000"/>
            <a:headEnd/>
            <a:tailEnd/>
          </a:ln>
        </p:spPr>
        <p:txBody>
          <a:bodyPr>
            <a:spAutoFit/>
          </a:bodyPr>
          <a:lstStyle/>
          <a:p>
            <a:pPr>
              <a:spcBef>
                <a:spcPct val="50000"/>
              </a:spcBef>
            </a:pPr>
            <a:r>
              <a:rPr lang="nl-NL"/>
              <a:t>Alleen voor en achter worden verwisseld, niet links en rechts, maar wel als we ons verplaatsen in de gedachten van het spiegelbeeld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2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2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2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0" grpId="0" animBg="1"/>
      <p:bldP spid="52231" grpId="0" animBg="1"/>
      <p:bldP spid="52233" grpId="0" animBg="1"/>
      <p:bldP spid="52237" grpId="0" animBg="1"/>
      <p:bldP spid="52238" grpId="0" animBg="1"/>
      <p:bldP spid="52239" grpId="0" animBg="1"/>
      <p:bldP spid="522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2400" dirty="0" smtClean="0"/>
              <a:t>Vraag 2. Hoe kan het dat je op de foto wel afwisselend een rechter en een linkerhand ziet, en waarom niet afwisselend 2017 en het spiegelbeeld ervan? </a:t>
            </a:r>
            <a:endParaRPr lang="nl-NL" sz="2400" dirty="0"/>
          </a:p>
        </p:txBody>
      </p:sp>
      <p:pic>
        <p:nvPicPr>
          <p:cNvPr id="1026" name="Picture 2"/>
          <p:cNvPicPr>
            <a:picLocks noChangeAspect="1" noChangeArrowheads="1"/>
          </p:cNvPicPr>
          <p:nvPr/>
        </p:nvPicPr>
        <p:blipFill>
          <a:blip r:embed="rId2" cstate="print"/>
          <a:srcRect/>
          <a:stretch>
            <a:fillRect/>
          </a:stretch>
        </p:blipFill>
        <p:spPr bwMode="auto">
          <a:xfrm>
            <a:off x="4283968" y="1556792"/>
            <a:ext cx="4505590" cy="4581128"/>
          </a:xfrm>
          <a:prstGeom prst="rect">
            <a:avLst/>
          </a:prstGeom>
          <a:noFill/>
          <a:ln w="9525">
            <a:noFill/>
            <a:miter lim="800000"/>
            <a:headEnd/>
            <a:tailEnd/>
          </a:ln>
        </p:spPr>
      </p:pic>
      <p:sp>
        <p:nvSpPr>
          <p:cNvPr id="5" name="Tijdelijke aanduiding voor inhoud 2"/>
          <p:cNvSpPr>
            <a:spLocks noGrp="1"/>
          </p:cNvSpPr>
          <p:nvPr>
            <p:ph idx="1"/>
          </p:nvPr>
        </p:nvSpPr>
        <p:spPr>
          <a:xfrm>
            <a:off x="179512" y="1600200"/>
            <a:ext cx="4104456" cy="5257800"/>
          </a:xfrm>
        </p:spPr>
        <p:txBody>
          <a:bodyPr>
            <a:normAutofit/>
          </a:bodyPr>
          <a:lstStyle/>
          <a:p>
            <a:pPr>
              <a:buNone/>
            </a:pPr>
            <a:r>
              <a:rPr lang="nl-NL" dirty="0" smtClean="0"/>
              <a:t>Als 		 de ene kant van transparantje is, </a:t>
            </a:r>
          </a:p>
          <a:p>
            <a:pPr>
              <a:buNone/>
            </a:pPr>
            <a:endParaRPr lang="nl-NL" dirty="0" smtClean="0"/>
          </a:p>
          <a:p>
            <a:pPr>
              <a:buNone/>
            </a:pPr>
            <a:r>
              <a:rPr lang="nl-NL" dirty="0" smtClean="0"/>
              <a:t>Dan is achterkant van </a:t>
            </a:r>
          </a:p>
          <a:p>
            <a:pPr>
              <a:buNone/>
            </a:pPr>
            <a:r>
              <a:rPr lang="nl-NL" dirty="0" smtClean="0"/>
              <a:t>transparantje: </a:t>
            </a:r>
          </a:p>
          <a:p>
            <a:pPr>
              <a:buNone/>
            </a:pPr>
            <a:endParaRPr lang="nl-NL" dirty="0" smtClean="0"/>
          </a:p>
          <a:p>
            <a:pPr>
              <a:buNone/>
            </a:pPr>
            <a:r>
              <a:rPr lang="nl-NL" dirty="0" smtClean="0"/>
              <a:t>En die achterkant is in de spiegel weer:  </a:t>
            </a:r>
          </a:p>
          <a:p>
            <a:pPr marL="514350" indent="-514350">
              <a:buAutoNum type="alphaLcPeriod" startAt="4"/>
            </a:pPr>
            <a:endParaRPr lang="nl-NL" dirty="0" smtClean="0"/>
          </a:p>
          <a:p>
            <a:pPr marL="514350" indent="-514350">
              <a:buAutoNum type="alphaLcPeriod" startAt="4"/>
            </a:pPr>
            <a:endParaRPr lang="nl-NL" dirty="0" smtClean="0"/>
          </a:p>
        </p:txBody>
      </p:sp>
      <p:pic>
        <p:nvPicPr>
          <p:cNvPr id="6" name="Afbeelding 5"/>
          <p:cNvPicPr/>
          <p:nvPr/>
        </p:nvPicPr>
        <p:blipFill>
          <a:blip r:embed="rId3" cstate="print"/>
          <a:srcRect l="17190" t="21765" r="23967" b="19412"/>
          <a:stretch>
            <a:fillRect/>
          </a:stretch>
        </p:blipFill>
        <p:spPr bwMode="auto">
          <a:xfrm>
            <a:off x="827584" y="1700808"/>
            <a:ext cx="1296144" cy="576064"/>
          </a:xfrm>
          <a:prstGeom prst="rect">
            <a:avLst/>
          </a:prstGeom>
          <a:noFill/>
          <a:ln w="9525">
            <a:noFill/>
            <a:miter lim="800000"/>
            <a:headEnd/>
            <a:tailEnd/>
          </a:ln>
        </p:spPr>
      </p:pic>
      <p:pic>
        <p:nvPicPr>
          <p:cNvPr id="7" name="Afbeelding 6"/>
          <p:cNvPicPr/>
          <p:nvPr/>
        </p:nvPicPr>
        <p:blipFill>
          <a:blip r:embed="rId3" cstate="print"/>
          <a:srcRect l="17190" t="21765" r="23967" b="19412"/>
          <a:stretch>
            <a:fillRect/>
          </a:stretch>
        </p:blipFill>
        <p:spPr bwMode="auto">
          <a:xfrm flipH="1">
            <a:off x="2627784" y="3933056"/>
            <a:ext cx="1440160" cy="648072"/>
          </a:xfrm>
          <a:prstGeom prst="rect">
            <a:avLst/>
          </a:prstGeom>
          <a:noFill/>
          <a:ln w="9525">
            <a:noFill/>
            <a:miter lim="800000"/>
            <a:headEnd/>
            <a:tailEnd/>
          </a:ln>
        </p:spPr>
      </p:pic>
      <p:pic>
        <p:nvPicPr>
          <p:cNvPr id="8" name="Afbeelding 7"/>
          <p:cNvPicPr/>
          <p:nvPr/>
        </p:nvPicPr>
        <p:blipFill>
          <a:blip r:embed="rId3" cstate="print"/>
          <a:srcRect l="17190" t="21765" r="23967" b="19412"/>
          <a:stretch>
            <a:fillRect/>
          </a:stretch>
        </p:blipFill>
        <p:spPr bwMode="auto">
          <a:xfrm>
            <a:off x="2051720" y="6093296"/>
            <a:ext cx="1296144" cy="576064"/>
          </a:xfrm>
          <a:prstGeom prst="rect">
            <a:avLst/>
          </a:prstGeom>
          <a:noFill/>
          <a:ln w="9525">
            <a:noFill/>
            <a:miter lim="800000"/>
            <a:headEnd/>
            <a:tailEnd/>
          </a:ln>
        </p:spPr>
      </p:pic>
      <p:sp>
        <p:nvSpPr>
          <p:cNvPr id="9" name="Titel 1"/>
          <p:cNvSpPr txBox="1">
            <a:spLocks/>
          </p:cNvSpPr>
          <p:nvPr/>
        </p:nvSpPr>
        <p:spPr>
          <a:xfrm>
            <a:off x="3779912" y="6165304"/>
            <a:ext cx="5277272" cy="57606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nl-NL" sz="2400" dirty="0" smtClean="0">
                <a:latin typeface="+mj-lt"/>
                <a:ea typeface="+mj-ea"/>
                <a:cs typeface="+mj-cs"/>
              </a:rPr>
              <a:t>J</a:t>
            </a:r>
            <a:r>
              <a:rPr kumimoji="0" lang="nl-NL" sz="2400" b="0" i="0" u="none" strike="noStrike" kern="1200" cap="none" spc="0" normalizeH="0" baseline="0" noProof="0" dirty="0" smtClean="0">
                <a:ln>
                  <a:noFill/>
                </a:ln>
                <a:solidFill>
                  <a:schemeClr val="tx1"/>
                </a:solidFill>
                <a:effectLst/>
                <a:uLnTx/>
                <a:uFillTx/>
                <a:latin typeface="+mj-lt"/>
                <a:ea typeface="+mj-ea"/>
                <a:cs typeface="+mj-cs"/>
              </a:rPr>
              <a:t>e ziet op de foto afwisselend de </a:t>
            </a:r>
          </a:p>
          <a:p>
            <a:pPr marL="0" marR="0" lvl="0" indent="0" algn="ctr" defTabSz="914400" rtl="0" eaLnBrk="1" fontAlgn="auto" latinLnBrk="0" hangingPunct="1">
              <a:lnSpc>
                <a:spcPct val="100000"/>
              </a:lnSpc>
              <a:spcBef>
                <a:spcPct val="0"/>
              </a:spcBef>
              <a:spcAft>
                <a:spcPts val="0"/>
              </a:spcAft>
              <a:buClrTx/>
              <a:buSzTx/>
              <a:buFontTx/>
              <a:buNone/>
              <a:tabLst/>
              <a:defRPr/>
            </a:pPr>
            <a:r>
              <a:rPr lang="nl-NL" sz="2400" dirty="0" smtClean="0">
                <a:latin typeface="+mj-lt"/>
                <a:ea typeface="+mj-ea"/>
                <a:cs typeface="+mj-cs"/>
              </a:rPr>
              <a:t>v</a:t>
            </a:r>
            <a:r>
              <a:rPr kumimoji="0" lang="nl-NL" sz="2400" b="0" i="0" u="none" strike="noStrike" kern="1200" cap="none" spc="0" normalizeH="0" baseline="0" noProof="0" dirty="0" smtClean="0">
                <a:ln>
                  <a:noFill/>
                </a:ln>
                <a:solidFill>
                  <a:schemeClr val="tx1"/>
                </a:solidFill>
                <a:effectLst/>
                <a:uLnTx/>
                <a:uFillTx/>
                <a:latin typeface="+mj-lt"/>
                <a:ea typeface="+mj-ea"/>
                <a:cs typeface="+mj-cs"/>
              </a:rPr>
              <a:t>oor- en</a:t>
            </a:r>
            <a:r>
              <a:rPr kumimoji="0" lang="nl-NL" sz="2400" b="0" i="0" u="none" strike="noStrike" kern="1200" cap="none" spc="0" normalizeH="0" noProof="0" dirty="0" smtClean="0">
                <a:ln>
                  <a:noFill/>
                </a:ln>
                <a:solidFill>
                  <a:schemeClr val="tx1"/>
                </a:solidFill>
                <a:effectLst/>
                <a:uLnTx/>
                <a:uFillTx/>
                <a:latin typeface="+mj-lt"/>
                <a:ea typeface="+mj-ea"/>
                <a:cs typeface="+mj-cs"/>
              </a:rPr>
              <a:t> de achterkant van de linkerhand</a:t>
            </a:r>
            <a:endParaRPr kumimoji="0" lang="nl-NL"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TotalTime>
  <Words>1615</Words>
  <Application>Microsoft Office PowerPoint</Application>
  <PresentationFormat>Diavoorstelling (4:3)</PresentationFormat>
  <Paragraphs>252</Paragraphs>
  <Slides>60</Slides>
  <Notes>0</Notes>
  <HiddenSlides>0</HiddenSlides>
  <MMClips>0</MMClips>
  <ScaleCrop>false</ScaleCrop>
  <HeadingPairs>
    <vt:vector size="4" baseType="variant">
      <vt:variant>
        <vt:lpstr>Thema</vt:lpstr>
      </vt:variant>
      <vt:variant>
        <vt:i4>1</vt:i4>
      </vt:variant>
      <vt:variant>
        <vt:lpstr>Diatitels</vt:lpstr>
      </vt:variant>
      <vt:variant>
        <vt:i4>60</vt:i4>
      </vt:variant>
    </vt:vector>
  </HeadingPairs>
  <TitlesOfParts>
    <vt:vector size="61" baseType="lpstr">
      <vt:lpstr>Office-thema</vt:lpstr>
      <vt:lpstr>Wiskunstige kerstkaarten Hoe maak je een wiskunstige kerstkaart voor je mentorklas, collega’s, familie, …?  </vt:lpstr>
      <vt:lpstr>Inhoud (60 minuten) </vt:lpstr>
      <vt:lpstr>vooraf</vt:lpstr>
      <vt:lpstr>Kerstkaart 2016</vt:lpstr>
      <vt:lpstr>De Kerstprijsvraag 2016 </vt:lpstr>
      <vt:lpstr>Vraag 1: Waarom keert een spiegel wel links en rechts om en niet onder en boven?</vt:lpstr>
      <vt:lpstr>Wat wordt er verwisseld?</vt:lpstr>
      <vt:lpstr>Dia 8</vt:lpstr>
      <vt:lpstr>Vraag 2. Hoe kan het dat je op de foto wel afwisselend een rechter en een linkerhand ziet, en waarom niet afwisselend 2017 en het spiegelbeeld ervan? </vt:lpstr>
      <vt:lpstr>Vraag 3. Bij elk van de twee foto’s op de achterkant van deze kerstkaart: Wat kan er op de beide kanten van het kaartje staan? </vt:lpstr>
      <vt:lpstr>Vraag 3. Bij elk van de twee foto’s op de achterkant van deze kerstkaart: Wat kan er op de beide kanten van het kaartje staan? </vt:lpstr>
      <vt:lpstr>Straks meer over de wedstrijd</vt:lpstr>
      <vt:lpstr>De twee grootste succesnummers van de afgelopen jaren (en het verhaal van ontstaan)</vt:lpstr>
      <vt:lpstr>2002</vt:lpstr>
      <vt:lpstr>Dia 15</vt:lpstr>
      <vt:lpstr>Toevoeging </vt:lpstr>
      <vt:lpstr>En Anja … </vt:lpstr>
      <vt:lpstr>Dia 18</vt:lpstr>
      <vt:lpstr>Ideeën? beginnen met om je heen kijken (in mijn geval: ‘wiskunst’)</vt:lpstr>
      <vt:lpstr>Dat kun jij ook  (zonder vader, met eigen kennis en denkkracht)</vt:lpstr>
      <vt:lpstr>Hoe zit het in elkaar? </vt:lpstr>
      <vt:lpstr>Kerstprijsvraag 2006 </vt:lpstr>
      <vt:lpstr>Kerstprijsvraag  Uitdaging 1:</vt:lpstr>
      <vt:lpstr>de kerstprijsvraag 2006</vt:lpstr>
      <vt:lpstr>Dia 25</vt:lpstr>
      <vt:lpstr>Dia 26</vt:lpstr>
      <vt:lpstr>het klapstuk:  van hans van haaren, deeltijdstudent (ex-timmerman)  kastanjehout, vele uren zagen en schuren</vt:lpstr>
      <vt:lpstr>Uitspraken in de verslagjes</vt:lpstr>
      <vt:lpstr>een beetje wiskundige theorie</vt:lpstr>
      <vt:lpstr>ruitentwaalfvlak </vt:lpstr>
      <vt:lpstr> vrijwel iedereen maakte het object  al doende</vt:lpstr>
      <vt:lpstr>Een praktische werkwijze</vt:lpstr>
      <vt:lpstr>Het idee van een jaarlijkse kerstprijsvraag was geboren !    (inmidDels zie ik de potloodkunstwerken ook in scholen, gemaakt door leerlingen)</vt:lpstr>
      <vt:lpstr>Een vogelvlucht door de jaren ( via presentatie 2)</vt:lpstr>
      <vt:lpstr>Ontwerpeisen kerstkaart</vt:lpstr>
      <vt:lpstr>Ontwerpeis 1: Het sluit aan bij wiskundeleerstof van het voortgezet onderwijs</vt:lpstr>
      <vt:lpstr>Dia 37</vt:lpstr>
      <vt:lpstr>1.Maak af:</vt:lpstr>
      <vt:lpstr>Dia 39</vt:lpstr>
      <vt:lpstr>Ontwerpeis 2: De ontvanger wordt aan het denken gezet (niet te veel) </vt:lpstr>
      <vt:lpstr>Ontwerpeis 3: Het activeert tot iets doen of iets maken  (moet niet teveel werk lijken)  </vt:lpstr>
      <vt:lpstr>Ontwerpsuggestie 4: Er is een prijsvraag aan verbonden  (uitdagend, haalbaar)  </vt:lpstr>
      <vt:lpstr>Ontwerpsuggestie 5:  Een kerstgedachte </vt:lpstr>
      <vt:lpstr>Ontwerpsuggestie 6: Actualiteit</vt:lpstr>
      <vt:lpstr>Ontwerpsuggestie 7:  Het jaartal  van het nieuwe jaar </vt:lpstr>
      <vt:lpstr>Ontwerpsuggestie 8, m.b.t. wensen:      een …..…. nieuwjaar toegewenst                                         (met dubbele betekenis)</vt:lpstr>
      <vt:lpstr>Ontwerpsuggestie 9 Er zit een kunstzinnig element in </vt:lpstr>
      <vt:lpstr>Verdere ontwerpeisen: (niet eenvoudig hier regels voor te vinden)</vt:lpstr>
      <vt:lpstr>Ontwerp:  spelen met spiegels</vt:lpstr>
      <vt:lpstr>experimenteer</vt:lpstr>
      <vt:lpstr>Over creativiteit</vt:lpstr>
      <vt:lpstr>google op :</vt:lpstr>
      <vt:lpstr>Bijv.</vt:lpstr>
      <vt:lpstr>wiskunde kerstboom</vt:lpstr>
      <vt:lpstr>wiskunde kerstbal</vt:lpstr>
      <vt:lpstr>Na verloop van tijd:</vt:lpstr>
      <vt:lpstr>Waarom geef je een kaart?</vt:lpstr>
      <vt:lpstr> Op NWD site vanaf volgende week:  - 2 presentaties bij de lezing van vandaag - archief van kerstkaarten </vt:lpstr>
      <vt:lpstr>Uitslag prijsvraag:deelname: 0,0  </vt:lpstr>
      <vt:lpstr>Dank voor uw aandacht  maar vooral:</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Wiskunstige kerstkaarten Hoe maak je een wiskunstige kerstkaart voor je mentorklas, collega’s, familie, …?</dc:title>
  <dc:creator>gerdi_000</dc:creator>
  <cp:lastModifiedBy>gerdi_000</cp:lastModifiedBy>
  <cp:revision>29</cp:revision>
  <dcterms:created xsi:type="dcterms:W3CDTF">2016-11-07T19:06:42Z</dcterms:created>
  <dcterms:modified xsi:type="dcterms:W3CDTF">2017-02-01T17:06:21Z</dcterms:modified>
</cp:coreProperties>
</file>